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7" r:id="rId3"/>
    <p:sldId id="260" r:id="rId4"/>
    <p:sldId id="259" r:id="rId5"/>
    <p:sldId id="270" r:id="rId6"/>
    <p:sldId id="278" r:id="rId7"/>
    <p:sldId id="279" r:id="rId8"/>
    <p:sldId id="280" r:id="rId9"/>
    <p:sldId id="281" r:id="rId10"/>
    <p:sldId id="282" r:id="rId11"/>
    <p:sldId id="283" r:id="rId12"/>
    <p:sldId id="284" r:id="rId13"/>
    <p:sldId id="285" r:id="rId14"/>
    <p:sldId id="286" r:id="rId15"/>
    <p:sldId id="272" r:id="rId16"/>
    <p:sldId id="275" r:id="rId17"/>
    <p:sldId id="274" r:id="rId18"/>
    <p:sldId id="276" r:id="rId19"/>
    <p:sldId id="269" r:id="rId20"/>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2047" autoAdjust="0"/>
  </p:normalViewPr>
  <p:slideViewPr>
    <p:cSldViewPr snapToGrid="0">
      <p:cViewPr varScale="1">
        <p:scale>
          <a:sx n="56" d="100"/>
          <a:sy n="56" d="100"/>
        </p:scale>
        <p:origin x="-84" y="-1560"/>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EE9DDFD-1BA5-4549-8140-600F88A530F1}" type="datetimeFigureOut">
              <a:rPr lang="da-DK" smtClean="0"/>
              <a:t>26-11-2017</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B0C11D6-4591-4042-99BF-7632A5505C64}" type="slidenum">
              <a:rPr lang="da-DK" smtClean="0"/>
              <a:t>‹nr.›</a:t>
            </a:fld>
            <a:endParaRPr lang="da-DK"/>
          </a:p>
        </p:txBody>
      </p:sp>
    </p:spTree>
    <p:extLst>
      <p:ext uri="{BB962C8B-B14F-4D97-AF65-F5344CB8AC3E}">
        <p14:creationId xmlns:p14="http://schemas.microsoft.com/office/powerpoint/2010/main" val="182510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a:t>
            </a:fld>
            <a:endParaRPr lang="da-DK"/>
          </a:p>
        </p:txBody>
      </p:sp>
    </p:spTree>
    <p:extLst>
      <p:ext uri="{BB962C8B-B14F-4D97-AF65-F5344CB8AC3E}">
        <p14:creationId xmlns:p14="http://schemas.microsoft.com/office/powerpoint/2010/main" val="3454638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13</a:t>
            </a:fld>
            <a:endParaRPr lang="da-DK"/>
          </a:p>
        </p:txBody>
      </p:sp>
    </p:spTree>
    <p:extLst>
      <p:ext uri="{BB962C8B-B14F-4D97-AF65-F5344CB8AC3E}">
        <p14:creationId xmlns:p14="http://schemas.microsoft.com/office/powerpoint/2010/main" val="3589931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1"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14</a:t>
            </a:fld>
            <a:endParaRPr lang="da-DK"/>
          </a:p>
        </p:txBody>
      </p:sp>
    </p:spTree>
    <p:extLst>
      <p:ext uri="{BB962C8B-B14F-4D97-AF65-F5344CB8AC3E}">
        <p14:creationId xmlns:p14="http://schemas.microsoft.com/office/powerpoint/2010/main" val="2466627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Faget inkl. eksamen 4.500 kr. </a:t>
            </a:r>
          </a:p>
          <a:p>
            <a:r>
              <a:rPr lang="da-DK" dirty="0" smtClean="0"/>
              <a:t>Forplejning 750 kr.</a:t>
            </a:r>
          </a:p>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17</a:t>
            </a:fld>
            <a:endParaRPr lang="da-DK"/>
          </a:p>
        </p:txBody>
      </p:sp>
    </p:spTree>
    <p:extLst>
      <p:ext uri="{BB962C8B-B14F-4D97-AF65-F5344CB8AC3E}">
        <p14:creationId xmlns:p14="http://schemas.microsoft.com/office/powerpoint/2010/main" val="2710682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18</a:t>
            </a:fld>
            <a:endParaRPr lang="da-DK"/>
          </a:p>
        </p:txBody>
      </p:sp>
    </p:spTree>
    <p:extLst>
      <p:ext uri="{BB962C8B-B14F-4D97-AF65-F5344CB8AC3E}">
        <p14:creationId xmlns:p14="http://schemas.microsoft.com/office/powerpoint/2010/main" val="1563552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19</a:t>
            </a:fld>
            <a:endParaRPr lang="da-DK"/>
          </a:p>
        </p:txBody>
      </p:sp>
    </p:spTree>
    <p:extLst>
      <p:ext uri="{BB962C8B-B14F-4D97-AF65-F5344CB8AC3E}">
        <p14:creationId xmlns:p14="http://schemas.microsoft.com/office/powerpoint/2010/main" val="72407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2</a:t>
            </a:fld>
            <a:endParaRPr lang="da-DK"/>
          </a:p>
        </p:txBody>
      </p:sp>
    </p:spTree>
    <p:extLst>
      <p:ext uri="{BB962C8B-B14F-4D97-AF65-F5344CB8AC3E}">
        <p14:creationId xmlns:p14="http://schemas.microsoft.com/office/powerpoint/2010/main" val="253946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3</a:t>
            </a:fld>
            <a:endParaRPr lang="da-DK"/>
          </a:p>
        </p:txBody>
      </p:sp>
    </p:spTree>
    <p:extLst>
      <p:ext uri="{BB962C8B-B14F-4D97-AF65-F5344CB8AC3E}">
        <p14:creationId xmlns:p14="http://schemas.microsoft.com/office/powerpoint/2010/main" val="46290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4</a:t>
            </a:fld>
            <a:endParaRPr lang="da-DK"/>
          </a:p>
        </p:txBody>
      </p:sp>
    </p:spTree>
    <p:extLst>
      <p:ext uri="{BB962C8B-B14F-4D97-AF65-F5344CB8AC3E}">
        <p14:creationId xmlns:p14="http://schemas.microsoft.com/office/powerpoint/2010/main" val="36518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5</a:t>
            </a:fld>
            <a:endParaRPr lang="da-DK"/>
          </a:p>
        </p:txBody>
      </p:sp>
    </p:spTree>
    <p:extLst>
      <p:ext uri="{BB962C8B-B14F-4D97-AF65-F5344CB8AC3E}">
        <p14:creationId xmlns:p14="http://schemas.microsoft.com/office/powerpoint/2010/main" val="263876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6</a:t>
            </a:fld>
            <a:endParaRPr lang="da-DK"/>
          </a:p>
        </p:txBody>
      </p:sp>
    </p:spTree>
    <p:extLst>
      <p:ext uri="{BB962C8B-B14F-4D97-AF65-F5344CB8AC3E}">
        <p14:creationId xmlns:p14="http://schemas.microsoft.com/office/powerpoint/2010/main" val="720598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Faget inkl. eksamen 3.500 kr. </a:t>
            </a:r>
          </a:p>
          <a:p>
            <a:r>
              <a:rPr lang="da-DK" dirty="0" smtClean="0"/>
              <a:t>Forplejning 750 kr.</a:t>
            </a:r>
          </a:p>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8</a:t>
            </a:fld>
            <a:endParaRPr lang="da-DK"/>
          </a:p>
        </p:txBody>
      </p:sp>
    </p:spTree>
    <p:extLst>
      <p:ext uri="{BB962C8B-B14F-4D97-AF65-F5344CB8AC3E}">
        <p14:creationId xmlns:p14="http://schemas.microsoft.com/office/powerpoint/2010/main" val="290345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9</a:t>
            </a:fld>
            <a:endParaRPr lang="da-DK"/>
          </a:p>
        </p:txBody>
      </p:sp>
    </p:spTree>
    <p:extLst>
      <p:ext uri="{BB962C8B-B14F-4D97-AF65-F5344CB8AC3E}">
        <p14:creationId xmlns:p14="http://schemas.microsoft.com/office/powerpoint/2010/main" val="2190667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B0C11D6-4591-4042-99BF-7632A5505C64}" type="slidenum">
              <a:rPr lang="da-DK" smtClean="0"/>
              <a:t>10</a:t>
            </a:fld>
            <a:endParaRPr lang="da-DK"/>
          </a:p>
        </p:txBody>
      </p:sp>
    </p:spTree>
    <p:extLst>
      <p:ext uri="{BB962C8B-B14F-4D97-AF65-F5344CB8AC3E}">
        <p14:creationId xmlns:p14="http://schemas.microsoft.com/office/powerpoint/2010/main" val="143986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94FFA2B-2C57-47A9-8A20-E6DE869585B4}" type="datetimeFigureOut">
              <a:rPr lang="da-DK" smtClean="0"/>
              <a:t>26-11-2017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87693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94FFA2B-2C57-47A9-8A20-E6DE869585B4}" type="datetimeFigureOut">
              <a:rPr lang="da-DK" smtClean="0"/>
              <a:t>26-11-2017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467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94FFA2B-2C57-47A9-8A20-E6DE869585B4}" type="datetimeFigureOut">
              <a:rPr lang="da-DK" smtClean="0"/>
              <a:t>26-11-2017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87888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94FFA2B-2C57-47A9-8A20-E6DE869585B4}" type="datetimeFigureOut">
              <a:rPr lang="da-DK" smtClean="0"/>
              <a:t>26-11-2017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103792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B94FFA2B-2C57-47A9-8A20-E6DE869585B4}" type="datetimeFigureOut">
              <a:rPr lang="da-DK" smtClean="0"/>
              <a:t>26-11-2017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11577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94FFA2B-2C57-47A9-8A20-E6DE869585B4}" type="datetimeFigureOut">
              <a:rPr lang="da-DK" smtClean="0"/>
              <a:t>26-11-2017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348404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94FFA2B-2C57-47A9-8A20-E6DE869585B4}" type="datetimeFigureOut">
              <a:rPr lang="da-DK" smtClean="0"/>
              <a:t>26-11-2017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258509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94FFA2B-2C57-47A9-8A20-E6DE869585B4}" type="datetimeFigureOut">
              <a:rPr lang="da-DK" smtClean="0"/>
              <a:t>26-11-2017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412154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94FFA2B-2C57-47A9-8A20-E6DE869585B4}" type="datetimeFigureOut">
              <a:rPr lang="da-DK" smtClean="0"/>
              <a:t>26-11-2017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201535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94FFA2B-2C57-47A9-8A20-E6DE869585B4}" type="datetimeFigureOut">
              <a:rPr lang="da-DK" smtClean="0"/>
              <a:t>26-11-2017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323711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94FFA2B-2C57-47A9-8A20-E6DE869585B4}" type="datetimeFigureOut">
              <a:rPr lang="da-DK" smtClean="0"/>
              <a:t>26-11-2017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8ECF555-A329-4B06-B5D2-D9BA5FF53E0D}" type="slidenum">
              <a:rPr lang="da-DK" smtClean="0"/>
              <a:t>‹nr.›</a:t>
            </a:fld>
            <a:endParaRPr lang="da-DK"/>
          </a:p>
        </p:txBody>
      </p:sp>
    </p:spTree>
    <p:extLst>
      <p:ext uri="{BB962C8B-B14F-4D97-AF65-F5344CB8AC3E}">
        <p14:creationId xmlns:p14="http://schemas.microsoft.com/office/powerpoint/2010/main" val="211359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FFA2B-2C57-47A9-8A20-E6DE869585B4}" type="datetimeFigureOut">
              <a:rPr lang="da-DK" smtClean="0"/>
              <a:t>26-11-2017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CF555-A329-4B06-B5D2-D9BA5FF53E0D}" type="slidenum">
              <a:rPr lang="da-DK" smtClean="0"/>
              <a:t>‹nr.›</a:t>
            </a:fld>
            <a:endParaRPr lang="da-DK"/>
          </a:p>
        </p:txBody>
      </p:sp>
      <p:pic>
        <p:nvPicPr>
          <p:cNvPr id="7" name="Billede 6"/>
          <p:cNvPicPr>
            <a:picLocks noChangeAspect="1"/>
          </p:cNvPicPr>
          <p:nvPr userDrawn="1"/>
        </p:nvPicPr>
        <p:blipFill>
          <a:blip r:embed="rId13"/>
          <a:stretch>
            <a:fillRect/>
          </a:stretch>
        </p:blipFill>
        <p:spPr>
          <a:xfrm>
            <a:off x="10195006" y="6112933"/>
            <a:ext cx="1768393" cy="678392"/>
          </a:xfrm>
          <a:prstGeom prst="rect">
            <a:avLst/>
          </a:prstGeom>
        </p:spPr>
      </p:pic>
      <p:pic>
        <p:nvPicPr>
          <p:cNvPr id="8" name="Billede 7"/>
          <p:cNvPicPr>
            <a:picLocks noChangeAspect="1"/>
          </p:cNvPicPr>
          <p:nvPr userDrawn="1"/>
        </p:nvPicPr>
        <p:blipFill>
          <a:blip r:embed="rId14"/>
          <a:stretch>
            <a:fillRect/>
          </a:stretch>
        </p:blipFill>
        <p:spPr>
          <a:xfrm>
            <a:off x="10525125" y="0"/>
            <a:ext cx="1666875" cy="971550"/>
          </a:xfrm>
          <a:prstGeom prst="rect">
            <a:avLst/>
          </a:prstGeom>
        </p:spPr>
      </p:pic>
    </p:spTree>
    <p:extLst>
      <p:ext uri="{BB962C8B-B14F-4D97-AF65-F5344CB8AC3E}">
        <p14:creationId xmlns:p14="http://schemas.microsoft.com/office/powerpoint/2010/main" val="399193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as@tradium.d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tkr@tradium.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s@tradium.d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tkr@tradium.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03" y="141768"/>
            <a:ext cx="8827008" cy="1171877"/>
          </a:xfrm>
        </p:spPr>
        <p:txBody>
          <a:bodyPr>
            <a:noAutofit/>
          </a:bodyPr>
          <a:lstStyle/>
          <a:p>
            <a:pPr algn="l"/>
            <a:r>
              <a:rPr lang="da-DK" sz="4000" b="1" dirty="0" smtClean="0">
                <a:solidFill>
                  <a:srgbClr val="0070C0"/>
                </a:solidFill>
              </a:rPr>
              <a:t>Rotary Akademiuddannelse i Ledelse</a:t>
            </a:r>
            <a:r>
              <a:rPr lang="da-DK" sz="2800" b="1" dirty="0" smtClean="0">
                <a:solidFill>
                  <a:schemeClr val="tx2"/>
                </a:solidFill>
              </a:rPr>
              <a:t/>
            </a:r>
            <a:br>
              <a:rPr lang="da-DK" sz="2800" b="1" dirty="0" smtClean="0">
                <a:solidFill>
                  <a:schemeClr val="tx2"/>
                </a:solidFill>
              </a:rPr>
            </a:br>
            <a:r>
              <a:rPr lang="da-DK" sz="1600" b="1" i="1" dirty="0" smtClean="0">
                <a:solidFill>
                  <a:schemeClr val="tx2"/>
                </a:solidFill>
              </a:rPr>
              <a:t/>
            </a:r>
            <a:br>
              <a:rPr lang="da-DK" sz="1600" b="1" i="1" dirty="0" smtClean="0">
                <a:solidFill>
                  <a:schemeClr val="tx2"/>
                </a:solidFill>
              </a:rPr>
            </a:br>
            <a:r>
              <a:rPr lang="da-DK" sz="1600" b="1" i="1" dirty="0" smtClean="0">
                <a:solidFill>
                  <a:schemeClr val="tx2"/>
                </a:solidFill>
              </a:rPr>
              <a:t>Menneskelig og faglig udvikling på tværs af faggrænser og niveau</a:t>
            </a:r>
            <a:endParaRPr lang="da-DK" sz="1600" b="1" i="1" dirty="0">
              <a:solidFill>
                <a:schemeClr val="tx2"/>
              </a:solidFill>
            </a:endParaRPr>
          </a:p>
        </p:txBody>
      </p:sp>
      <p:sp>
        <p:nvSpPr>
          <p:cNvPr id="3" name="Undertitel 2"/>
          <p:cNvSpPr>
            <a:spLocks noGrp="1"/>
          </p:cNvSpPr>
          <p:nvPr>
            <p:ph type="subTitle" idx="1"/>
          </p:nvPr>
        </p:nvSpPr>
        <p:spPr>
          <a:xfrm>
            <a:off x="5872222" y="2736157"/>
            <a:ext cx="6319778" cy="1655762"/>
          </a:xfrm>
        </p:spPr>
        <p:txBody>
          <a:bodyPr/>
          <a:lstStyle/>
          <a:p>
            <a:pPr algn="l"/>
            <a:r>
              <a:rPr lang="da-DK" dirty="0" smtClean="0">
                <a:solidFill>
                  <a:schemeClr val="tx2"/>
                </a:solidFill>
              </a:rPr>
              <a:t>Styrk din erhvervsmæssige kompetence med en Rotary Akademiuddannelse i ledelse.</a:t>
            </a:r>
          </a:p>
          <a:p>
            <a:pPr algn="l"/>
            <a:endParaRPr lang="da-DK" dirty="0">
              <a:solidFill>
                <a:schemeClr val="tx2"/>
              </a:solidFill>
            </a:endParaRPr>
          </a:p>
          <a:p>
            <a:pPr algn="l"/>
            <a:endParaRPr lang="da-DK" dirty="0" smtClean="0">
              <a:solidFill>
                <a:schemeClr val="tx2"/>
              </a:solidFill>
            </a:endParaRPr>
          </a:p>
          <a:p>
            <a:endParaRPr lang="da-DK" dirty="0"/>
          </a:p>
        </p:txBody>
      </p:sp>
      <p:pic>
        <p:nvPicPr>
          <p:cNvPr id="4" name="Billede 3"/>
          <p:cNvPicPr>
            <a:picLocks noChangeAspect="1"/>
          </p:cNvPicPr>
          <p:nvPr/>
        </p:nvPicPr>
        <p:blipFill>
          <a:blip r:embed="rId3"/>
          <a:stretch>
            <a:fillRect/>
          </a:stretch>
        </p:blipFill>
        <p:spPr>
          <a:xfrm>
            <a:off x="205103" y="1622738"/>
            <a:ext cx="4564177" cy="5017760"/>
          </a:xfrm>
          <a:prstGeom prst="rect">
            <a:avLst/>
          </a:prstGeom>
        </p:spPr>
      </p:pic>
    </p:spTree>
    <p:extLst>
      <p:ext uri="{BB962C8B-B14F-4D97-AF65-F5344CB8AC3E}">
        <p14:creationId xmlns:p14="http://schemas.microsoft.com/office/powerpoint/2010/main" val="2120567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460500"/>
          </a:xfrm>
        </p:spPr>
        <p:txBody>
          <a:bodyPr>
            <a:normAutofit fontScale="90000"/>
          </a:bodyPr>
          <a:lstStyle/>
          <a:p>
            <a:r>
              <a:rPr lang="da-DK" sz="4000" b="1" dirty="0">
                <a:solidFill>
                  <a:srgbClr val="0070C0"/>
                </a:solidFill>
              </a:rPr>
              <a:t>Rotary Bestyrelsesuddannelse </a:t>
            </a:r>
            <a:r>
              <a:rPr lang="da-DK" sz="4000" b="1" dirty="0" smtClean="0">
                <a:solidFill>
                  <a:srgbClr val="0070C0"/>
                </a:solidFill>
              </a:rPr>
              <a:t> Seminar 1  </a:t>
            </a:r>
            <a:r>
              <a:rPr lang="da-DK" dirty="0"/>
              <a:t/>
            </a:r>
            <a:br>
              <a:rPr lang="da-DK" dirty="0"/>
            </a:br>
            <a:r>
              <a:rPr lang="da-DK" sz="3600" dirty="0" smtClean="0">
                <a:solidFill>
                  <a:srgbClr val="0070C0"/>
                </a:solidFill>
              </a:rPr>
              <a:t>Bestyrelsens </a:t>
            </a:r>
            <a:r>
              <a:rPr lang="da-DK" sz="3600" dirty="0">
                <a:solidFill>
                  <a:srgbClr val="0070C0"/>
                </a:solidFill>
              </a:rPr>
              <a:t>etablering og ledelse</a:t>
            </a:r>
            <a:r>
              <a:rPr lang="da-DK" sz="3200" dirty="0"/>
              <a:t/>
            </a:r>
            <a:br>
              <a:rPr lang="da-DK" sz="3200" dirty="0"/>
            </a:br>
            <a:r>
              <a:rPr lang="da-DK" sz="3200" dirty="0" smtClean="0">
                <a:solidFill>
                  <a:srgbClr val="0070C0"/>
                </a:solidFill>
              </a:rPr>
              <a:t> </a:t>
            </a:r>
            <a:endParaRPr lang="da-DK" sz="3200" dirty="0">
              <a:solidFill>
                <a:srgbClr val="0070C0"/>
              </a:solidFill>
            </a:endParaRPr>
          </a:p>
        </p:txBody>
      </p:sp>
      <p:sp>
        <p:nvSpPr>
          <p:cNvPr id="3" name="Pladsholder til indhold 2"/>
          <p:cNvSpPr>
            <a:spLocks noGrp="1"/>
          </p:cNvSpPr>
          <p:nvPr>
            <p:ph idx="1"/>
          </p:nvPr>
        </p:nvSpPr>
        <p:spPr/>
        <p:txBody>
          <a:bodyPr>
            <a:normAutofit fontScale="92500" lnSpcReduction="10000"/>
          </a:bodyPr>
          <a:lstStyle/>
          <a:p>
            <a:pPr marL="0" indent="0">
              <a:buNone/>
            </a:pPr>
            <a:r>
              <a:rPr lang="da-DK" dirty="0" smtClean="0">
                <a:solidFill>
                  <a:srgbClr val="0070C0"/>
                </a:solidFill>
              </a:rPr>
              <a:t>Indhold </a:t>
            </a:r>
          </a:p>
          <a:p>
            <a:r>
              <a:rPr lang="da-DK" dirty="0" smtClean="0"/>
              <a:t>Egne </a:t>
            </a:r>
            <a:r>
              <a:rPr lang="da-DK" dirty="0"/>
              <a:t>kompetencer</a:t>
            </a:r>
          </a:p>
          <a:p>
            <a:r>
              <a:rPr lang="da-DK" dirty="0" smtClean="0"/>
              <a:t>Bestyrelsens status/profil samt bestyrelsens sammensætning</a:t>
            </a:r>
          </a:p>
          <a:p>
            <a:r>
              <a:rPr lang="da-DK" dirty="0" smtClean="0"/>
              <a:t>Kandidatprofil og udvælgelse </a:t>
            </a:r>
            <a:r>
              <a:rPr lang="da-DK" dirty="0"/>
              <a:t>af medlemmer</a:t>
            </a:r>
          </a:p>
          <a:p>
            <a:r>
              <a:rPr lang="da-DK" dirty="0" smtClean="0"/>
              <a:t>Beslutningsprocesser og samarbejde </a:t>
            </a:r>
            <a:endParaRPr lang="da-DK" dirty="0"/>
          </a:p>
          <a:p>
            <a:r>
              <a:rPr lang="da-DK" dirty="0" smtClean="0"/>
              <a:t>Afvikling </a:t>
            </a:r>
            <a:r>
              <a:rPr lang="da-DK" dirty="0"/>
              <a:t>af </a:t>
            </a:r>
            <a:r>
              <a:rPr lang="da-DK" dirty="0" smtClean="0"/>
              <a:t>bestyrelsesmøder herunder kommunikation </a:t>
            </a:r>
            <a:r>
              <a:rPr lang="da-DK" dirty="0"/>
              <a:t>og formidling</a:t>
            </a:r>
          </a:p>
          <a:p>
            <a:r>
              <a:rPr lang="da-DK" dirty="0" smtClean="0"/>
              <a:t>Bestyrelsesarbejde </a:t>
            </a:r>
            <a:r>
              <a:rPr lang="da-DK" dirty="0"/>
              <a:t>i praksis, med </a:t>
            </a:r>
            <a:r>
              <a:rPr lang="da-DK" dirty="0" smtClean="0"/>
              <a:t>indlæg fra </a:t>
            </a:r>
            <a:r>
              <a:rPr lang="da-DK" dirty="0"/>
              <a:t>erfaren bestyrelsesmedlem/-</a:t>
            </a:r>
            <a:r>
              <a:rPr lang="da-DK" dirty="0" smtClean="0"/>
              <a:t>formand</a:t>
            </a:r>
          </a:p>
          <a:p>
            <a:r>
              <a:rPr lang="da-DK" dirty="0" smtClean="0"/>
              <a:t>Intro </a:t>
            </a:r>
            <a:r>
              <a:rPr lang="da-DK" dirty="0"/>
              <a:t>til </a:t>
            </a:r>
            <a:r>
              <a:rPr lang="da-DK" dirty="0" smtClean="0"/>
              <a:t>evaluering af egen bestyrelse – bestyrelsesevalueringen finder </a:t>
            </a:r>
            <a:r>
              <a:rPr lang="da-DK" dirty="0"/>
              <a:t>sted lige efter modul </a:t>
            </a:r>
            <a:r>
              <a:rPr lang="da-DK" dirty="0" smtClean="0"/>
              <a:t>4</a:t>
            </a:r>
            <a:endParaRPr lang="da-DK" dirty="0"/>
          </a:p>
        </p:txBody>
      </p:sp>
    </p:spTree>
    <p:extLst>
      <p:ext uri="{BB962C8B-B14F-4D97-AF65-F5344CB8AC3E}">
        <p14:creationId xmlns:p14="http://schemas.microsoft.com/office/powerpoint/2010/main" val="4096140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460500"/>
          </a:xfrm>
        </p:spPr>
        <p:txBody>
          <a:bodyPr>
            <a:normAutofit fontScale="90000"/>
          </a:bodyPr>
          <a:lstStyle/>
          <a:p>
            <a:r>
              <a:rPr lang="da-DK" sz="4000" b="1" dirty="0">
                <a:solidFill>
                  <a:srgbClr val="0070C0"/>
                </a:solidFill>
              </a:rPr>
              <a:t>Rotary Bestyrelsesuddannelse </a:t>
            </a:r>
            <a:r>
              <a:rPr lang="da-DK" sz="4000" b="1" dirty="0" smtClean="0">
                <a:solidFill>
                  <a:srgbClr val="0070C0"/>
                </a:solidFill>
              </a:rPr>
              <a:t> Seminar </a:t>
            </a:r>
            <a:r>
              <a:rPr lang="da-DK" sz="4000" b="1" dirty="0">
                <a:solidFill>
                  <a:srgbClr val="0070C0"/>
                </a:solidFill>
              </a:rPr>
              <a:t>2</a:t>
            </a:r>
            <a:r>
              <a:rPr lang="da-DK" sz="4000" b="1" dirty="0" smtClean="0">
                <a:solidFill>
                  <a:srgbClr val="0070C0"/>
                </a:solidFill>
              </a:rPr>
              <a:t>  </a:t>
            </a:r>
            <a:r>
              <a:rPr lang="da-DK" dirty="0"/>
              <a:t/>
            </a:r>
            <a:br>
              <a:rPr lang="da-DK" dirty="0"/>
            </a:br>
            <a:r>
              <a:rPr lang="da-DK" sz="3600" dirty="0">
                <a:solidFill>
                  <a:srgbClr val="0070C0"/>
                </a:solidFill>
              </a:rPr>
              <a:t>Strategiarbejde i bestyrelsen</a:t>
            </a:r>
            <a:r>
              <a:rPr lang="da-DK" sz="3200" dirty="0"/>
              <a:t/>
            </a:r>
            <a:br>
              <a:rPr lang="da-DK" sz="3200" dirty="0"/>
            </a:br>
            <a:r>
              <a:rPr lang="da-DK" sz="3200" dirty="0" smtClean="0">
                <a:solidFill>
                  <a:srgbClr val="0070C0"/>
                </a:solidFill>
              </a:rPr>
              <a:t> </a:t>
            </a:r>
            <a:endParaRPr lang="da-DK" sz="3200" dirty="0">
              <a:solidFill>
                <a:srgbClr val="0070C0"/>
              </a:solidFill>
            </a:endParaRPr>
          </a:p>
        </p:txBody>
      </p:sp>
      <p:sp>
        <p:nvSpPr>
          <p:cNvPr id="3" name="Pladsholder til indhold 2"/>
          <p:cNvSpPr>
            <a:spLocks noGrp="1"/>
          </p:cNvSpPr>
          <p:nvPr>
            <p:ph idx="1"/>
          </p:nvPr>
        </p:nvSpPr>
        <p:spPr/>
        <p:txBody>
          <a:bodyPr>
            <a:normAutofit/>
          </a:bodyPr>
          <a:lstStyle/>
          <a:p>
            <a:pPr marL="0" indent="0">
              <a:buNone/>
            </a:pPr>
            <a:r>
              <a:rPr lang="da-DK" dirty="0" smtClean="0">
                <a:solidFill>
                  <a:srgbClr val="0070C0"/>
                </a:solidFill>
              </a:rPr>
              <a:t>Indhold</a:t>
            </a:r>
          </a:p>
          <a:p>
            <a:pPr marL="0" indent="0">
              <a:buNone/>
            </a:pPr>
            <a:r>
              <a:rPr lang="da-DK" dirty="0"/>
              <a:t>• Bestyrelsens involvering i strategiarbejdet</a:t>
            </a:r>
          </a:p>
          <a:p>
            <a:pPr marL="0" indent="0">
              <a:buNone/>
            </a:pPr>
            <a:r>
              <a:rPr lang="da-DK" dirty="0"/>
              <a:t>• Strategiudvikling</a:t>
            </a:r>
          </a:p>
          <a:p>
            <a:pPr marL="0" indent="0">
              <a:buNone/>
            </a:pPr>
            <a:r>
              <a:rPr lang="da-DK" dirty="0"/>
              <a:t>• Mission/vision/værdier</a:t>
            </a:r>
          </a:p>
          <a:p>
            <a:pPr marL="0" indent="0">
              <a:buNone/>
            </a:pPr>
            <a:r>
              <a:rPr lang="da-DK" dirty="0"/>
              <a:t>• Mål og indsatsområder</a:t>
            </a:r>
          </a:p>
          <a:p>
            <a:pPr marL="0" indent="0">
              <a:buNone/>
            </a:pPr>
            <a:r>
              <a:rPr lang="da-DK" dirty="0"/>
              <a:t>• Implementering af strategien</a:t>
            </a:r>
          </a:p>
          <a:p>
            <a:pPr marL="0" indent="0">
              <a:buNone/>
            </a:pPr>
            <a:r>
              <a:rPr lang="da-DK" dirty="0"/>
              <a:t>• Fra strategi til handling</a:t>
            </a:r>
          </a:p>
        </p:txBody>
      </p:sp>
    </p:spTree>
    <p:extLst>
      <p:ext uri="{BB962C8B-B14F-4D97-AF65-F5344CB8AC3E}">
        <p14:creationId xmlns:p14="http://schemas.microsoft.com/office/powerpoint/2010/main" val="305810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460500"/>
          </a:xfrm>
        </p:spPr>
        <p:txBody>
          <a:bodyPr>
            <a:normAutofit/>
          </a:bodyPr>
          <a:lstStyle/>
          <a:p>
            <a:r>
              <a:rPr lang="da-DK" sz="4000" b="1" dirty="0">
                <a:solidFill>
                  <a:srgbClr val="0070C0"/>
                </a:solidFill>
              </a:rPr>
              <a:t>Rotary Bestyrelsesuddannelse </a:t>
            </a:r>
            <a:r>
              <a:rPr lang="da-DK" sz="4000" b="1" dirty="0" smtClean="0">
                <a:solidFill>
                  <a:srgbClr val="0070C0"/>
                </a:solidFill>
              </a:rPr>
              <a:t> Seminar 3  </a:t>
            </a:r>
            <a:r>
              <a:rPr lang="da-DK" dirty="0"/>
              <a:t/>
            </a:r>
            <a:br>
              <a:rPr lang="da-DK" dirty="0"/>
            </a:br>
            <a:r>
              <a:rPr lang="da-DK" sz="3200" dirty="0">
                <a:solidFill>
                  <a:srgbClr val="0070C0"/>
                </a:solidFill>
              </a:rPr>
              <a:t>Bestyrelsens forretningsforståelse</a:t>
            </a:r>
          </a:p>
        </p:txBody>
      </p:sp>
      <p:sp>
        <p:nvSpPr>
          <p:cNvPr id="3" name="Pladsholder til indhold 2"/>
          <p:cNvSpPr>
            <a:spLocks noGrp="1"/>
          </p:cNvSpPr>
          <p:nvPr>
            <p:ph idx="1"/>
          </p:nvPr>
        </p:nvSpPr>
        <p:spPr/>
        <p:txBody>
          <a:bodyPr>
            <a:normAutofit fontScale="77500" lnSpcReduction="20000"/>
          </a:bodyPr>
          <a:lstStyle/>
          <a:p>
            <a:pPr marL="0" indent="0">
              <a:buNone/>
            </a:pPr>
            <a:r>
              <a:rPr lang="da-DK" dirty="0" smtClean="0">
                <a:solidFill>
                  <a:srgbClr val="0070C0"/>
                </a:solidFill>
              </a:rPr>
              <a:t>Indhold</a:t>
            </a:r>
          </a:p>
          <a:p>
            <a:r>
              <a:rPr lang="da-DK" dirty="0" smtClean="0"/>
              <a:t>Regnskabsanalyse </a:t>
            </a:r>
            <a:r>
              <a:rPr lang="da-DK" dirty="0"/>
              <a:t>og </a:t>
            </a:r>
            <a:r>
              <a:rPr lang="da-DK" dirty="0" smtClean="0"/>
              <a:t>økonomiske advarselssignaler</a:t>
            </a:r>
          </a:p>
          <a:p>
            <a:r>
              <a:rPr lang="da-DK" dirty="0"/>
              <a:t>Bestyrelsens valg og sammensætning</a:t>
            </a:r>
          </a:p>
          <a:p>
            <a:r>
              <a:rPr lang="da-DK" dirty="0"/>
              <a:t>Opgavefordeling</a:t>
            </a:r>
          </a:p>
          <a:p>
            <a:r>
              <a:rPr lang="da-DK" dirty="0"/>
              <a:t>Bestyrelsens arbejdsform</a:t>
            </a:r>
          </a:p>
          <a:p>
            <a:r>
              <a:rPr lang="da-DK" dirty="0"/>
              <a:t>Intern og ekstern kommunikation, herunder reglerne om tavshedspligt</a:t>
            </a:r>
          </a:p>
          <a:p>
            <a:r>
              <a:rPr lang="da-DK" dirty="0"/>
              <a:t>Bestyrelsens </a:t>
            </a:r>
            <a:r>
              <a:rPr lang="da-DK" dirty="0" smtClean="0"/>
              <a:t>ansvar</a:t>
            </a:r>
          </a:p>
          <a:p>
            <a:pPr marL="0" indent="0">
              <a:buNone/>
            </a:pPr>
            <a:r>
              <a:rPr lang="da-DK" dirty="0" smtClean="0"/>
              <a:t>• </a:t>
            </a:r>
            <a:r>
              <a:rPr lang="da-DK" dirty="0"/>
              <a:t>Forretningsmodeller:</a:t>
            </a:r>
          </a:p>
          <a:p>
            <a:pPr marL="0" indent="0">
              <a:buNone/>
            </a:pPr>
            <a:r>
              <a:rPr lang="da-DK" dirty="0"/>
              <a:t>• Nuværende og fremtidige indtjeningsmuligheder</a:t>
            </a:r>
          </a:p>
          <a:p>
            <a:pPr marL="0" indent="0">
              <a:buNone/>
            </a:pPr>
            <a:r>
              <a:rPr lang="da-DK" dirty="0"/>
              <a:t>• Fokusområder og vækstpotentiale</a:t>
            </a:r>
          </a:p>
          <a:p>
            <a:pPr marL="0" indent="0">
              <a:buNone/>
            </a:pPr>
            <a:r>
              <a:rPr lang="da-DK" dirty="0"/>
              <a:t>• Innovativ vækst</a:t>
            </a:r>
          </a:p>
          <a:p>
            <a:pPr marL="0" indent="0">
              <a:buNone/>
            </a:pPr>
            <a:r>
              <a:rPr lang="da-DK" dirty="0"/>
              <a:t>• Konkurrenceevne</a:t>
            </a:r>
          </a:p>
          <a:p>
            <a:endParaRPr lang="da-DK" dirty="0"/>
          </a:p>
          <a:p>
            <a:endParaRPr lang="da-DK" dirty="0" smtClean="0"/>
          </a:p>
        </p:txBody>
      </p:sp>
    </p:spTree>
    <p:extLst>
      <p:ext uri="{BB962C8B-B14F-4D97-AF65-F5344CB8AC3E}">
        <p14:creationId xmlns:p14="http://schemas.microsoft.com/office/powerpoint/2010/main" val="167242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460500"/>
          </a:xfrm>
        </p:spPr>
        <p:txBody>
          <a:bodyPr>
            <a:normAutofit/>
          </a:bodyPr>
          <a:lstStyle/>
          <a:p>
            <a:r>
              <a:rPr lang="da-DK" sz="4000" b="1" dirty="0">
                <a:solidFill>
                  <a:srgbClr val="0070C0"/>
                </a:solidFill>
              </a:rPr>
              <a:t>Rotary Bestyrelsesuddannelse </a:t>
            </a:r>
            <a:r>
              <a:rPr lang="da-DK" sz="4000" b="1" dirty="0" smtClean="0">
                <a:solidFill>
                  <a:srgbClr val="0070C0"/>
                </a:solidFill>
              </a:rPr>
              <a:t> Seminar  </a:t>
            </a:r>
            <a:r>
              <a:rPr lang="da-DK" sz="4000" b="1" dirty="0">
                <a:solidFill>
                  <a:srgbClr val="0070C0"/>
                </a:solidFill>
              </a:rPr>
              <a:t>4</a:t>
            </a:r>
            <a:r>
              <a:rPr lang="da-DK" sz="4000" b="1" dirty="0" smtClean="0">
                <a:solidFill>
                  <a:srgbClr val="0070C0"/>
                </a:solidFill>
              </a:rPr>
              <a:t> </a:t>
            </a:r>
            <a:r>
              <a:rPr lang="da-DK" dirty="0"/>
              <a:t/>
            </a:r>
            <a:br>
              <a:rPr lang="da-DK" dirty="0"/>
            </a:br>
            <a:r>
              <a:rPr lang="da-DK" sz="3200" dirty="0">
                <a:solidFill>
                  <a:srgbClr val="0070C0"/>
                </a:solidFill>
              </a:rPr>
              <a:t>Den professionelle bestyrelse</a:t>
            </a:r>
          </a:p>
        </p:txBody>
      </p:sp>
      <p:sp>
        <p:nvSpPr>
          <p:cNvPr id="3" name="Pladsholder til indhold 2"/>
          <p:cNvSpPr>
            <a:spLocks noGrp="1"/>
          </p:cNvSpPr>
          <p:nvPr>
            <p:ph idx="1"/>
          </p:nvPr>
        </p:nvSpPr>
        <p:spPr/>
        <p:txBody>
          <a:bodyPr>
            <a:normAutofit/>
          </a:bodyPr>
          <a:lstStyle/>
          <a:p>
            <a:pPr marL="0" indent="0">
              <a:buNone/>
            </a:pPr>
            <a:r>
              <a:rPr lang="da-DK" dirty="0" smtClean="0">
                <a:solidFill>
                  <a:srgbClr val="0070C0"/>
                </a:solidFill>
              </a:rPr>
              <a:t>Indhold</a:t>
            </a:r>
          </a:p>
          <a:p>
            <a:r>
              <a:rPr lang="da-DK" dirty="0"/>
              <a:t>Respons på </a:t>
            </a:r>
            <a:r>
              <a:rPr lang="da-DK" dirty="0" smtClean="0"/>
              <a:t>bestyrelsesevalueringen </a:t>
            </a:r>
            <a:endParaRPr lang="da-DK" dirty="0"/>
          </a:p>
          <a:p>
            <a:r>
              <a:rPr lang="da-DK" dirty="0" smtClean="0"/>
              <a:t>Endelig </a:t>
            </a:r>
            <a:r>
              <a:rPr lang="da-DK" dirty="0"/>
              <a:t>plan/køreplan for </a:t>
            </a:r>
            <a:r>
              <a:rPr lang="da-DK" dirty="0" smtClean="0"/>
              <a:t>bestyrelsen</a:t>
            </a:r>
          </a:p>
          <a:p>
            <a:r>
              <a:rPr lang="da-DK" dirty="0" smtClean="0"/>
              <a:t>Bestyrelsesarbejde </a:t>
            </a:r>
            <a:r>
              <a:rPr lang="da-DK" dirty="0"/>
              <a:t>i praksis, med indlæg fra erfarne bestyrelsesfolk </a:t>
            </a:r>
          </a:p>
        </p:txBody>
      </p:sp>
    </p:spTree>
    <p:extLst>
      <p:ext uri="{BB962C8B-B14F-4D97-AF65-F5344CB8AC3E}">
        <p14:creationId xmlns:p14="http://schemas.microsoft.com/office/powerpoint/2010/main" val="2969470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36788"/>
            <a:ext cx="10515600" cy="1460500"/>
          </a:xfrm>
        </p:spPr>
        <p:txBody>
          <a:bodyPr>
            <a:normAutofit/>
          </a:bodyPr>
          <a:lstStyle/>
          <a:p>
            <a:r>
              <a:rPr lang="da-DK" dirty="0" smtClean="0"/>
              <a:t/>
            </a:r>
            <a:br>
              <a:rPr lang="da-DK" dirty="0" smtClean="0"/>
            </a:br>
            <a:endParaRPr lang="da-DK" sz="3200" dirty="0">
              <a:solidFill>
                <a:srgbClr val="0070C0"/>
              </a:solidFill>
            </a:endParaRPr>
          </a:p>
        </p:txBody>
      </p:sp>
      <p:sp>
        <p:nvSpPr>
          <p:cNvPr id="3" name="Pladsholder til indhold 2"/>
          <p:cNvSpPr>
            <a:spLocks noGrp="1"/>
          </p:cNvSpPr>
          <p:nvPr>
            <p:ph idx="1"/>
          </p:nvPr>
        </p:nvSpPr>
        <p:spPr>
          <a:xfrm>
            <a:off x="838200" y="1552909"/>
            <a:ext cx="10856495" cy="4351338"/>
          </a:xfrm>
        </p:spPr>
        <p:txBody>
          <a:bodyPr>
            <a:noAutofit/>
          </a:bodyPr>
          <a:lstStyle/>
          <a:p>
            <a:pPr marL="0" indent="0">
              <a:buNone/>
            </a:pPr>
            <a:r>
              <a:rPr lang="da-DK" sz="2400" b="1" dirty="0" smtClean="0"/>
              <a:t>Til eksamen skal man demonstrere færdigheder inden for:</a:t>
            </a:r>
          </a:p>
          <a:p>
            <a:r>
              <a:rPr lang="da-DK" sz="2400" dirty="0" smtClean="0"/>
              <a:t>fagligt </a:t>
            </a:r>
            <a:r>
              <a:rPr lang="da-DK" sz="2400" dirty="0"/>
              <a:t>og tværfagligt samarbejde med en professionel tilgang i relation til </a:t>
            </a:r>
            <a:r>
              <a:rPr lang="da-DK" sz="2400" dirty="0" smtClean="0"/>
              <a:t>bestyrelsesarbejde</a:t>
            </a:r>
          </a:p>
          <a:p>
            <a:r>
              <a:rPr lang="da-DK" sz="2400" dirty="0" smtClean="0"/>
              <a:t>varetagelse arbejdsområder, </a:t>
            </a:r>
            <a:r>
              <a:rPr lang="da-DK" sz="2400" dirty="0"/>
              <a:t>som professionelt bestyrelsesarbejde </a:t>
            </a:r>
            <a:r>
              <a:rPr lang="da-DK" sz="2400" dirty="0" smtClean="0"/>
              <a:t>indebære</a:t>
            </a:r>
          </a:p>
          <a:p>
            <a:r>
              <a:rPr lang="da-DK" sz="2400" dirty="0"/>
              <a:t>i</a:t>
            </a:r>
            <a:r>
              <a:rPr lang="da-DK" sz="2400" dirty="0" smtClean="0"/>
              <a:t> en struktureret </a:t>
            </a:r>
            <a:r>
              <a:rPr lang="da-DK" sz="2400" dirty="0"/>
              <a:t>sammenhæng kunne udvikle egen praksis inden for </a:t>
            </a:r>
            <a:r>
              <a:rPr lang="da-DK" sz="2400" dirty="0" smtClean="0"/>
              <a:t>bestyrelsesarbejde</a:t>
            </a:r>
          </a:p>
          <a:p>
            <a:pPr marL="0" indent="0">
              <a:buNone/>
            </a:pPr>
            <a:endParaRPr lang="da-DK" sz="2400" dirty="0"/>
          </a:p>
          <a:p>
            <a:pPr marL="0" indent="0">
              <a:buNone/>
            </a:pPr>
            <a:r>
              <a:rPr lang="da-DK" sz="2400" b="1" dirty="0" smtClean="0"/>
              <a:t>Eksamensform:</a:t>
            </a:r>
          </a:p>
          <a:p>
            <a:pPr marL="0" indent="0">
              <a:buNone/>
            </a:pPr>
            <a:r>
              <a:rPr lang="da-DK" sz="2400" dirty="0" smtClean="0"/>
              <a:t>Mundtlig </a:t>
            </a:r>
            <a:r>
              <a:rPr lang="da-DK" sz="2400" dirty="0"/>
              <a:t>prøve kombineret med en individuel erhvervscase og med intern bedømmelse efter 7- trins skalaen. </a:t>
            </a:r>
            <a:r>
              <a:rPr lang="da-DK" sz="2400" dirty="0" smtClean="0"/>
              <a:t>Erhvervscasen </a:t>
            </a:r>
            <a:r>
              <a:rPr lang="da-DK" sz="2400" dirty="0"/>
              <a:t>indgår med en helhedsvurdering som en del af bedømmelsen</a:t>
            </a:r>
            <a:r>
              <a:rPr lang="da-DK" sz="2400" dirty="0" smtClean="0"/>
              <a:t>.</a:t>
            </a:r>
          </a:p>
          <a:p>
            <a:pPr marL="0" indent="0">
              <a:buNone/>
            </a:pPr>
            <a:r>
              <a:rPr lang="da-DK" sz="2400" dirty="0" smtClean="0"/>
              <a:t>Eksamen tager 30 minutter pr. person. </a:t>
            </a:r>
          </a:p>
        </p:txBody>
      </p:sp>
      <p:sp>
        <p:nvSpPr>
          <p:cNvPr id="4" name="Titel 1"/>
          <p:cNvSpPr txBox="1">
            <a:spLocks/>
          </p:cNvSpPr>
          <p:nvPr/>
        </p:nvSpPr>
        <p:spPr>
          <a:xfrm>
            <a:off x="838200" y="365125"/>
            <a:ext cx="10515600" cy="146050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4000" b="1" dirty="0" smtClean="0">
                <a:solidFill>
                  <a:srgbClr val="0070C0"/>
                </a:solidFill>
              </a:rPr>
              <a:t>Rotary Bestyrelsesuddannelse  </a:t>
            </a:r>
            <a:r>
              <a:rPr lang="da-DK" sz="3500" dirty="0" smtClean="0">
                <a:solidFill>
                  <a:srgbClr val="0070C0"/>
                </a:solidFill>
              </a:rPr>
              <a:t>AU faget Grundlæggende </a:t>
            </a:r>
            <a:r>
              <a:rPr lang="da-DK" sz="3500" dirty="0">
                <a:solidFill>
                  <a:srgbClr val="0070C0"/>
                </a:solidFill>
              </a:rPr>
              <a:t>bestyrelsesansvar </a:t>
            </a:r>
            <a:r>
              <a:rPr lang="da-DK" dirty="0"/>
              <a:t/>
            </a:r>
            <a:br>
              <a:rPr lang="da-DK" dirty="0"/>
            </a:br>
            <a:endParaRPr lang="da-DK" sz="3200" dirty="0">
              <a:solidFill>
                <a:srgbClr val="0070C0"/>
              </a:solidFill>
            </a:endParaRPr>
          </a:p>
        </p:txBody>
      </p:sp>
    </p:spTree>
    <p:extLst>
      <p:ext uri="{BB962C8B-B14F-4D97-AF65-F5344CB8AC3E}">
        <p14:creationId xmlns:p14="http://schemas.microsoft.com/office/powerpoint/2010/main" val="1328307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1"/>
          </p:nvPr>
        </p:nvSpPr>
        <p:spPr/>
        <p:txBody>
          <a:bodyPr/>
          <a:lstStyle/>
          <a:p>
            <a:pPr marL="0" indent="0" algn="ctr">
              <a:buNone/>
            </a:pPr>
            <a:r>
              <a:rPr lang="da-DK" dirty="0" smtClean="0"/>
              <a:t>Rotary i samarbejde med Tradium Retail &amp; Management </a:t>
            </a:r>
          </a:p>
          <a:p>
            <a:pPr marL="0" indent="0" algn="ctr">
              <a:buNone/>
            </a:pPr>
            <a:r>
              <a:rPr lang="da-DK" dirty="0" smtClean="0"/>
              <a:t>tilbyder </a:t>
            </a:r>
            <a:r>
              <a:rPr lang="da-DK" dirty="0"/>
              <a:t>i </a:t>
            </a:r>
            <a:r>
              <a:rPr lang="da-DK" dirty="0" smtClean="0"/>
              <a:t>foråret 2019</a:t>
            </a:r>
          </a:p>
          <a:p>
            <a:pPr marL="0" indent="0" algn="ctr">
              <a:buNone/>
            </a:pPr>
            <a:r>
              <a:rPr lang="da-DK" dirty="0"/>
              <a:t/>
            </a:r>
            <a:br>
              <a:rPr lang="da-DK" dirty="0"/>
            </a:br>
            <a:r>
              <a:rPr lang="da-DK" sz="6600" b="1" dirty="0">
                <a:solidFill>
                  <a:schemeClr val="tx2"/>
                </a:solidFill>
              </a:rPr>
              <a:t>DET STRATEGISKE LEDERSKAB </a:t>
            </a:r>
          </a:p>
          <a:p>
            <a:endParaRPr lang="da-DK" dirty="0"/>
          </a:p>
        </p:txBody>
      </p:sp>
    </p:spTree>
    <p:extLst>
      <p:ext uri="{BB962C8B-B14F-4D97-AF65-F5344CB8AC3E}">
        <p14:creationId xmlns:p14="http://schemas.microsoft.com/office/powerpoint/2010/main" val="1669994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Akademifaget Det Strategiske Lederskab </a:t>
            </a:r>
            <a:r>
              <a:rPr lang="da-DK" dirty="0" smtClean="0"/>
              <a:t> </a:t>
            </a:r>
            <a:br>
              <a:rPr lang="da-DK" dirty="0" smtClean="0"/>
            </a:br>
            <a:r>
              <a:rPr lang="da-DK" dirty="0"/>
              <a:t>(</a:t>
            </a:r>
            <a:r>
              <a:rPr lang="da-DK" dirty="0" smtClean="0"/>
              <a:t>10 ECTS</a:t>
            </a:r>
            <a:r>
              <a:rPr lang="da-DK" dirty="0"/>
              <a:t>) </a:t>
            </a:r>
          </a:p>
        </p:txBody>
      </p:sp>
      <p:sp>
        <p:nvSpPr>
          <p:cNvPr id="3" name="Pladsholder til indhold 2"/>
          <p:cNvSpPr>
            <a:spLocks noGrp="1"/>
          </p:cNvSpPr>
          <p:nvPr>
            <p:ph idx="1"/>
          </p:nvPr>
        </p:nvSpPr>
        <p:spPr/>
        <p:txBody>
          <a:bodyPr>
            <a:normAutofit fontScale="70000" lnSpcReduction="20000"/>
          </a:bodyPr>
          <a:lstStyle/>
          <a:p>
            <a:pPr marL="0" indent="0">
              <a:buNone/>
            </a:pPr>
            <a:r>
              <a:rPr lang="da-DK" b="1" dirty="0" smtClean="0"/>
              <a:t>Faget styrker følgende kompetencer:</a:t>
            </a:r>
          </a:p>
          <a:p>
            <a:pPr marL="0" indent="0">
              <a:buNone/>
            </a:pPr>
            <a:endParaRPr lang="da-DK" dirty="0"/>
          </a:p>
          <a:p>
            <a:r>
              <a:rPr lang="da-DK" dirty="0" smtClean="0"/>
              <a:t>kunne </a:t>
            </a:r>
            <a:r>
              <a:rPr lang="da-DK" dirty="0"/>
              <a:t>lede udviklingsorienterede situationer på det relevante ledelsesniveau – det operationelle, det taktiske eller det strategiske ledelsesniveau – i relation til den aktuelle </a:t>
            </a:r>
            <a:r>
              <a:rPr lang="da-DK" dirty="0" smtClean="0"/>
              <a:t>kontekst</a:t>
            </a:r>
          </a:p>
          <a:p>
            <a:endParaRPr lang="da-DK" dirty="0"/>
          </a:p>
          <a:p>
            <a:r>
              <a:rPr lang="da-DK" dirty="0" smtClean="0"/>
              <a:t>kunne </a:t>
            </a:r>
            <a:r>
              <a:rPr lang="da-DK" dirty="0"/>
              <a:t>udvikle egen ledelsestilgang og ledelsespraksis i forbindelse med </a:t>
            </a:r>
            <a:r>
              <a:rPr lang="da-DK" dirty="0" smtClean="0"/>
              <a:t>strategiarbejdet</a:t>
            </a:r>
          </a:p>
          <a:p>
            <a:endParaRPr lang="da-DK" dirty="0"/>
          </a:p>
          <a:p>
            <a:r>
              <a:rPr lang="da-DK" dirty="0" smtClean="0"/>
              <a:t>kunne </a:t>
            </a:r>
            <a:r>
              <a:rPr lang="da-DK" dirty="0"/>
              <a:t>deltage aktivt i at realisere organisationens mål ved opadtil at bidrage med input til strategien og ved i egen afdeling at kunne gennemføre strategiunderstøttende forandringer, bl.a. i form af </a:t>
            </a:r>
            <a:r>
              <a:rPr lang="da-DK" dirty="0" smtClean="0"/>
              <a:t>kompetenceudvikling</a:t>
            </a:r>
          </a:p>
          <a:p>
            <a:endParaRPr lang="da-DK" dirty="0"/>
          </a:p>
          <a:p>
            <a:r>
              <a:rPr lang="da-DK" dirty="0" smtClean="0"/>
              <a:t>på </a:t>
            </a:r>
            <a:r>
              <a:rPr lang="da-DK" dirty="0"/>
              <a:t>et reflekteret grundlag i egen afdeling kunne udvise ledelsesmæssig handlekraft og omsætte strategiske mål til konkrete og realistiske kulturtilpassede udviklingsprocesser, der skaber følgeskab og bidrager til sammenhængskraften i organisationen</a:t>
            </a:r>
          </a:p>
          <a:p>
            <a:endParaRPr lang="da-DK" dirty="0"/>
          </a:p>
        </p:txBody>
      </p:sp>
    </p:spTree>
    <p:extLst>
      <p:ext uri="{BB962C8B-B14F-4D97-AF65-F5344CB8AC3E}">
        <p14:creationId xmlns:p14="http://schemas.microsoft.com/office/powerpoint/2010/main" val="2295392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38200" y="866274"/>
            <a:ext cx="10515600" cy="5991726"/>
          </a:xfrm>
        </p:spPr>
        <p:txBody>
          <a:bodyPr>
            <a:normAutofit fontScale="85000" lnSpcReduction="10000"/>
          </a:bodyPr>
          <a:lstStyle/>
          <a:p>
            <a:pPr marL="0" indent="0">
              <a:buNone/>
            </a:pPr>
            <a:r>
              <a:rPr lang="da-DK" dirty="0" smtClean="0"/>
              <a:t>Forløbet består </a:t>
            </a:r>
            <a:r>
              <a:rPr lang="da-DK" dirty="0"/>
              <a:t>af 5</a:t>
            </a:r>
            <a:r>
              <a:rPr lang="da-DK" dirty="0" smtClean="0"/>
              <a:t> undervisningsdage (+ en dag til eksamen, 30 min) som er tilrettelagt </a:t>
            </a:r>
            <a:r>
              <a:rPr lang="da-DK" dirty="0"/>
              <a:t>ud fra en meget </a:t>
            </a:r>
            <a:r>
              <a:rPr lang="da-DK" dirty="0" smtClean="0"/>
              <a:t>praksisnær tilgang</a:t>
            </a:r>
            <a:r>
              <a:rPr lang="da-DK" dirty="0"/>
              <a:t>, med gentagne koblinger </a:t>
            </a:r>
            <a:r>
              <a:rPr lang="da-DK" dirty="0" smtClean="0"/>
              <a:t>til Rotary samt til </a:t>
            </a:r>
            <a:r>
              <a:rPr lang="da-DK" dirty="0"/>
              <a:t>erhvervslivet.</a:t>
            </a:r>
          </a:p>
          <a:p>
            <a:pPr marL="0" indent="0">
              <a:buNone/>
            </a:pPr>
            <a:endParaRPr lang="da-DK" b="1" dirty="0" smtClean="0"/>
          </a:p>
          <a:p>
            <a:pPr marL="0" indent="0">
              <a:buNone/>
            </a:pPr>
            <a:r>
              <a:rPr lang="da-DK" b="1" dirty="0" smtClean="0"/>
              <a:t>Pris </a:t>
            </a:r>
            <a:r>
              <a:rPr lang="da-DK" b="1" dirty="0"/>
              <a:t>for </a:t>
            </a:r>
            <a:r>
              <a:rPr lang="da-DK" b="1" dirty="0" smtClean="0"/>
              <a:t>5 dage </a:t>
            </a:r>
            <a:r>
              <a:rPr lang="da-DK" b="1" dirty="0"/>
              <a:t>inkl. </a:t>
            </a:r>
            <a:r>
              <a:rPr lang="da-DK" b="1" dirty="0" smtClean="0"/>
              <a:t>eksamen, </a:t>
            </a:r>
            <a:r>
              <a:rPr lang="da-DK" b="1" dirty="0"/>
              <a:t>pr. person: 5.250 </a:t>
            </a:r>
            <a:r>
              <a:rPr lang="da-DK" b="1" dirty="0" smtClean="0"/>
              <a:t>kr.* inkl</a:t>
            </a:r>
            <a:r>
              <a:rPr lang="da-DK" b="1" dirty="0"/>
              <a:t>. </a:t>
            </a:r>
            <a:r>
              <a:rPr lang="da-DK" b="1" dirty="0" smtClean="0"/>
              <a:t>forplejning</a:t>
            </a:r>
            <a:r>
              <a:rPr lang="da-DK" b="1" dirty="0"/>
              <a:t> </a:t>
            </a:r>
            <a:r>
              <a:rPr lang="da-DK" b="1" dirty="0" smtClean="0"/>
              <a:t>+ bog 500 kr.  </a:t>
            </a:r>
            <a:endParaRPr lang="da-DK" dirty="0" smtClean="0"/>
          </a:p>
          <a:p>
            <a:pPr marL="0" indent="0">
              <a:buNone/>
            </a:pPr>
            <a:r>
              <a:rPr lang="da-DK" dirty="0" smtClean="0"/>
              <a:t>Opstart forår 2019</a:t>
            </a:r>
          </a:p>
          <a:p>
            <a:pPr marL="0" indent="0">
              <a:buNone/>
            </a:pPr>
            <a:r>
              <a:rPr lang="da-DK" dirty="0" smtClean="0"/>
              <a:t>Sted: Aalborg </a:t>
            </a:r>
            <a:endParaRPr lang="da-DK" dirty="0"/>
          </a:p>
          <a:p>
            <a:pPr marL="0" indent="0">
              <a:buNone/>
            </a:pPr>
            <a:endParaRPr lang="da-DK" b="1" dirty="0"/>
          </a:p>
          <a:p>
            <a:pPr marL="0" indent="0">
              <a:buNone/>
            </a:pPr>
            <a:r>
              <a:rPr lang="da-DK" dirty="0" smtClean="0"/>
              <a:t>Undervisningen faciliteters af konsulenter tilknyttet Tradium, som både har den relevante teoretiske og praktisk baggrund.</a:t>
            </a:r>
          </a:p>
          <a:p>
            <a:pPr marL="0" indent="0">
              <a:buNone/>
            </a:pPr>
            <a:endParaRPr lang="da-DK" dirty="0"/>
          </a:p>
          <a:p>
            <a:pPr marL="0" indent="0">
              <a:buNone/>
            </a:pPr>
            <a:r>
              <a:rPr lang="da-DK" dirty="0" smtClean="0"/>
              <a:t>*Alle priser er inkl. moms </a:t>
            </a:r>
          </a:p>
          <a:p>
            <a:pPr marL="0" indent="0">
              <a:buNone/>
            </a:pPr>
            <a:r>
              <a:rPr lang="da-DK" dirty="0" smtClean="0"/>
              <a:t>SVU</a:t>
            </a:r>
            <a:r>
              <a:rPr lang="da-DK" dirty="0"/>
              <a:t>, Statens Voksen Uddannelse, kan søges optil 13 uger før undervisningsstart og udgør i tilskud pr. deltager pr. dag. kr. 509,40.  Der kan søges til de dage hvor den studerende har selvstudie, skriver eksamensprojekt og deltager i undervisning enten med fremmøde eller online.</a:t>
            </a:r>
          </a:p>
          <a:p>
            <a:pPr marL="0" indent="0">
              <a:buNone/>
            </a:pPr>
            <a:endParaRPr lang="da-DK" dirty="0" smtClean="0"/>
          </a:p>
          <a:p>
            <a:pPr marL="0" indent="0">
              <a:buNone/>
            </a:pPr>
            <a:endParaRPr lang="da-DK" b="1" dirty="0"/>
          </a:p>
          <a:p>
            <a:pPr marL="0" indent="0">
              <a:buNone/>
            </a:pPr>
            <a:endParaRPr lang="da-DK" b="1" dirty="0" smtClean="0"/>
          </a:p>
          <a:p>
            <a:pPr marL="0" indent="0">
              <a:buNone/>
            </a:pPr>
            <a:endParaRPr lang="da-DK" b="1" dirty="0"/>
          </a:p>
        </p:txBody>
      </p:sp>
      <p:sp>
        <p:nvSpPr>
          <p:cNvPr id="4" name="Titel 3"/>
          <p:cNvSpPr>
            <a:spLocks noGrp="1"/>
          </p:cNvSpPr>
          <p:nvPr>
            <p:ph type="title"/>
          </p:nvPr>
        </p:nvSpPr>
        <p:spPr>
          <a:xfrm>
            <a:off x="838200" y="188662"/>
            <a:ext cx="10515600" cy="613444"/>
          </a:xfrm>
        </p:spPr>
        <p:txBody>
          <a:bodyPr>
            <a:normAutofit fontScale="90000"/>
          </a:bodyPr>
          <a:lstStyle/>
          <a:p>
            <a:r>
              <a:rPr lang="da-DK" sz="4000" dirty="0" smtClean="0">
                <a:solidFill>
                  <a:srgbClr val="0070C0"/>
                </a:solidFill>
              </a:rPr>
              <a:t>Akademifaget Det Strategiske Lederskab (10 ECTS) </a:t>
            </a:r>
            <a:endParaRPr lang="da-DK" sz="3200" dirty="0"/>
          </a:p>
        </p:txBody>
      </p:sp>
    </p:spTree>
    <p:extLst>
      <p:ext uri="{BB962C8B-B14F-4D97-AF65-F5344CB8AC3E}">
        <p14:creationId xmlns:p14="http://schemas.microsoft.com/office/powerpoint/2010/main" val="2857028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75939"/>
            <a:ext cx="10515600" cy="1325563"/>
          </a:xfrm>
        </p:spPr>
        <p:txBody>
          <a:bodyPr/>
          <a:lstStyle/>
          <a:p>
            <a:r>
              <a:rPr lang="da-DK" dirty="0" smtClean="0">
                <a:solidFill>
                  <a:schemeClr val="accent1"/>
                </a:solidFill>
              </a:rPr>
              <a:t>Kalender forår 2019</a:t>
            </a:r>
            <a:endParaRPr lang="da-DK" dirty="0">
              <a:solidFill>
                <a:schemeClr val="accent1"/>
              </a:solidFill>
            </a:endParaRPr>
          </a:p>
        </p:txBody>
      </p:sp>
      <p:sp>
        <p:nvSpPr>
          <p:cNvPr id="3" name="Pladsholder til indhold 2"/>
          <p:cNvSpPr>
            <a:spLocks noGrp="1"/>
          </p:cNvSpPr>
          <p:nvPr>
            <p:ph idx="1"/>
          </p:nvPr>
        </p:nvSpPr>
        <p:spPr>
          <a:xfrm>
            <a:off x="3358193" y="1501502"/>
            <a:ext cx="5374106" cy="4720306"/>
          </a:xfrm>
          <a:ln>
            <a:solidFill>
              <a:schemeClr val="accent1"/>
            </a:solidFill>
          </a:ln>
        </p:spPr>
        <p:txBody>
          <a:bodyPr>
            <a:normAutofit fontScale="92500" lnSpcReduction="10000"/>
          </a:bodyPr>
          <a:lstStyle/>
          <a:p>
            <a:pPr marL="0" indent="0">
              <a:buNone/>
            </a:pPr>
            <a:r>
              <a:rPr lang="da-DK" sz="2000" b="1" dirty="0" smtClean="0"/>
              <a:t>Aalborg kl. 9.00-16.00</a:t>
            </a:r>
          </a:p>
          <a:p>
            <a:r>
              <a:rPr lang="da-DK" sz="2000" dirty="0" smtClean="0"/>
              <a:t>Tirsdag den 12. marts </a:t>
            </a:r>
            <a:endParaRPr lang="da-DK" sz="2000" dirty="0"/>
          </a:p>
          <a:p>
            <a:r>
              <a:rPr lang="da-DK" sz="2000" dirty="0" smtClean="0"/>
              <a:t>Tirsdag den 19. marts </a:t>
            </a:r>
            <a:endParaRPr lang="da-DK" sz="2000" dirty="0"/>
          </a:p>
          <a:p>
            <a:r>
              <a:rPr lang="da-DK" sz="2000" dirty="0"/>
              <a:t>Onsdag </a:t>
            </a:r>
            <a:r>
              <a:rPr lang="da-DK" sz="2000" dirty="0" smtClean="0"/>
              <a:t>den 27. marts </a:t>
            </a:r>
            <a:endParaRPr lang="da-DK" sz="2000" dirty="0"/>
          </a:p>
          <a:p>
            <a:r>
              <a:rPr lang="da-DK" sz="2000" dirty="0"/>
              <a:t>Onsdag </a:t>
            </a:r>
            <a:r>
              <a:rPr lang="da-DK" sz="2000" dirty="0" smtClean="0"/>
              <a:t>den 3. April </a:t>
            </a:r>
            <a:endParaRPr lang="da-DK" sz="2000" dirty="0"/>
          </a:p>
          <a:p>
            <a:r>
              <a:rPr lang="da-DK" sz="2000" dirty="0"/>
              <a:t>Eksamen den </a:t>
            </a:r>
            <a:r>
              <a:rPr lang="da-DK" sz="2000" dirty="0" smtClean="0"/>
              <a:t>30. april, 30 min. pr. pers.</a:t>
            </a:r>
          </a:p>
          <a:p>
            <a:endParaRPr lang="da-DK" sz="2000" dirty="0"/>
          </a:p>
          <a:p>
            <a:pPr marL="0" indent="0">
              <a:buNone/>
            </a:pPr>
            <a:r>
              <a:rPr lang="da-DK" sz="2000" dirty="0" smtClean="0"/>
              <a:t>Tilmelding sker hos Anja Sørensen </a:t>
            </a:r>
            <a:r>
              <a:rPr lang="da-DK" sz="2000" dirty="0" smtClean="0">
                <a:hlinkClick r:id="rId3"/>
              </a:rPr>
              <a:t>as@tradium.dk</a:t>
            </a:r>
            <a:r>
              <a:rPr lang="da-DK" sz="2000" dirty="0" smtClean="0"/>
              <a:t>  </a:t>
            </a:r>
          </a:p>
          <a:p>
            <a:pPr marL="0" indent="0">
              <a:buNone/>
            </a:pPr>
            <a:r>
              <a:rPr lang="da-DK" sz="2000" dirty="0" smtClean="0"/>
              <a:t>Senest den 1. marts 2019</a:t>
            </a:r>
          </a:p>
          <a:p>
            <a:pPr marL="0" indent="0">
              <a:buNone/>
            </a:pPr>
            <a:endParaRPr lang="da-DK" sz="2000" dirty="0"/>
          </a:p>
          <a:p>
            <a:pPr marL="0" indent="0">
              <a:buNone/>
            </a:pPr>
            <a:r>
              <a:rPr lang="da-DK" sz="2000" dirty="0" smtClean="0"/>
              <a:t>Spørgsmål til forløbet rettes til:</a:t>
            </a:r>
          </a:p>
          <a:p>
            <a:pPr marL="0" indent="0">
              <a:buNone/>
            </a:pPr>
            <a:r>
              <a:rPr lang="da-DK" sz="2000" dirty="0" smtClean="0"/>
              <a:t>Projektleder Trine Fage Krogh </a:t>
            </a:r>
            <a:r>
              <a:rPr lang="da-DK" sz="2000" dirty="0" smtClean="0">
                <a:hlinkClick r:id="rId4"/>
              </a:rPr>
              <a:t>tkr@tradium.dk</a:t>
            </a:r>
            <a:r>
              <a:rPr lang="da-DK" sz="2000" dirty="0" smtClean="0"/>
              <a:t> </a:t>
            </a:r>
          </a:p>
          <a:p>
            <a:pPr marL="0" indent="0">
              <a:buNone/>
            </a:pPr>
            <a:r>
              <a:rPr lang="da-DK" sz="2000" dirty="0"/>
              <a:t>Mobil 2128 7551</a:t>
            </a:r>
          </a:p>
          <a:p>
            <a:pPr marL="0" indent="0">
              <a:buNone/>
            </a:pPr>
            <a:endParaRPr lang="da-DK" sz="2000" dirty="0" smtClean="0"/>
          </a:p>
        </p:txBody>
      </p:sp>
    </p:spTree>
    <p:extLst>
      <p:ext uri="{BB962C8B-B14F-4D97-AF65-F5344CB8AC3E}">
        <p14:creationId xmlns:p14="http://schemas.microsoft.com/office/powerpoint/2010/main" val="2362382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dsholder til indhold 4"/>
          <p:cNvPicPr>
            <a:picLocks noGrp="1" noChangeAspect="1"/>
          </p:cNvPicPr>
          <p:nvPr>
            <p:ph idx="1"/>
          </p:nvPr>
        </p:nvPicPr>
        <p:blipFill>
          <a:blip r:embed="rId3"/>
          <a:stretch>
            <a:fillRect/>
          </a:stretch>
        </p:blipFill>
        <p:spPr>
          <a:xfrm>
            <a:off x="4063416" y="784026"/>
            <a:ext cx="5537784" cy="5882590"/>
          </a:xfrm>
          <a:prstGeom prst="rect">
            <a:avLst/>
          </a:prstGeom>
        </p:spPr>
      </p:pic>
      <p:sp>
        <p:nvSpPr>
          <p:cNvPr id="2" name="Tekstfelt 1"/>
          <p:cNvSpPr txBox="1"/>
          <p:nvPr/>
        </p:nvSpPr>
        <p:spPr>
          <a:xfrm>
            <a:off x="8976705" y="4977493"/>
            <a:ext cx="1475298" cy="369332"/>
          </a:xfrm>
          <a:prstGeom prst="rect">
            <a:avLst/>
          </a:prstGeom>
          <a:solidFill>
            <a:srgbClr val="FFFF00"/>
          </a:solidFill>
        </p:spPr>
        <p:txBody>
          <a:bodyPr wrap="square" rtlCol="0">
            <a:spAutoFit/>
          </a:bodyPr>
          <a:lstStyle/>
          <a:p>
            <a:r>
              <a:rPr lang="da-DK" dirty="0" smtClean="0"/>
              <a:t>Forår 2019</a:t>
            </a:r>
            <a:endParaRPr lang="da-DK" dirty="0"/>
          </a:p>
        </p:txBody>
      </p:sp>
      <p:sp>
        <p:nvSpPr>
          <p:cNvPr id="4" name="Tekstfelt 3"/>
          <p:cNvSpPr txBox="1"/>
          <p:nvPr/>
        </p:nvSpPr>
        <p:spPr>
          <a:xfrm>
            <a:off x="567558" y="725212"/>
            <a:ext cx="6369269" cy="4308872"/>
          </a:xfrm>
          <a:prstGeom prst="rect">
            <a:avLst/>
          </a:prstGeom>
          <a:noFill/>
        </p:spPr>
        <p:txBody>
          <a:bodyPr wrap="square" rtlCol="0">
            <a:spAutoFit/>
          </a:bodyPr>
          <a:lstStyle/>
          <a:p>
            <a:pPr algn="ctr"/>
            <a:r>
              <a:rPr lang="da-DK" sz="3200" dirty="0" smtClean="0"/>
              <a:t>Tilmelder du dig hele uddannelsen, tilbyder vi Rotary en samlet</a:t>
            </a:r>
          </a:p>
          <a:p>
            <a:pPr algn="ctr"/>
            <a:r>
              <a:rPr lang="da-DK" sz="3200" dirty="0" smtClean="0"/>
              <a:t> pris på de 7 fag</a:t>
            </a:r>
          </a:p>
          <a:p>
            <a:pPr algn="ctr"/>
            <a:r>
              <a:rPr lang="da-DK" sz="3200" dirty="0" smtClean="0"/>
              <a:t> inkl. eksamener og bøger </a:t>
            </a:r>
          </a:p>
          <a:p>
            <a:pPr algn="ctr"/>
            <a:r>
              <a:rPr lang="da-DK" sz="3200" b="1" dirty="0" smtClean="0"/>
              <a:t>25.000 kr. </a:t>
            </a:r>
          </a:p>
          <a:p>
            <a:pPr algn="ctr"/>
            <a:r>
              <a:rPr lang="da-DK" sz="1400" dirty="0" smtClean="0"/>
              <a:t>Ekskl. Forplejning som udgør 21 dage a 150 kr.  (3.150 kr.) </a:t>
            </a:r>
          </a:p>
          <a:p>
            <a:pPr algn="ctr"/>
            <a:r>
              <a:rPr lang="da-DK" sz="1400" dirty="0" smtClean="0"/>
              <a:t>Minimum </a:t>
            </a:r>
            <a:r>
              <a:rPr lang="da-DK" sz="1400" dirty="0"/>
              <a:t>7 deltagere</a:t>
            </a:r>
            <a:endParaRPr lang="da-DK" sz="1400" dirty="0" smtClean="0"/>
          </a:p>
          <a:p>
            <a:pPr algn="ctr"/>
            <a:endParaRPr lang="da-DK" sz="1400" dirty="0"/>
          </a:p>
          <a:p>
            <a:endParaRPr lang="da-DK" dirty="0" smtClean="0"/>
          </a:p>
          <a:p>
            <a:endParaRPr lang="da-DK" dirty="0" smtClean="0"/>
          </a:p>
          <a:p>
            <a:endParaRPr lang="da-DK" dirty="0"/>
          </a:p>
          <a:p>
            <a:endParaRPr lang="da-DK" dirty="0"/>
          </a:p>
        </p:txBody>
      </p:sp>
      <p:sp>
        <p:nvSpPr>
          <p:cNvPr id="3" name="Tekstfelt 2"/>
          <p:cNvSpPr txBox="1"/>
          <p:nvPr/>
        </p:nvSpPr>
        <p:spPr>
          <a:xfrm>
            <a:off x="8182303" y="431454"/>
            <a:ext cx="1182414" cy="646331"/>
          </a:xfrm>
          <a:prstGeom prst="rect">
            <a:avLst/>
          </a:prstGeom>
          <a:noFill/>
        </p:spPr>
        <p:txBody>
          <a:bodyPr wrap="square" rtlCol="0">
            <a:spAutoFit/>
          </a:bodyPr>
          <a:lstStyle/>
          <a:p>
            <a:r>
              <a:rPr lang="da-DK" dirty="0"/>
              <a:t>E</a:t>
            </a:r>
            <a:r>
              <a:rPr lang="da-DK" dirty="0" smtClean="0"/>
              <a:t>ksempel på forløb</a:t>
            </a:r>
            <a:endParaRPr lang="da-DK" dirty="0"/>
          </a:p>
        </p:txBody>
      </p:sp>
      <p:sp>
        <p:nvSpPr>
          <p:cNvPr id="7" name="Tekstfelt 6"/>
          <p:cNvSpPr txBox="1"/>
          <p:nvPr/>
        </p:nvSpPr>
        <p:spPr>
          <a:xfrm>
            <a:off x="9266878" y="4247209"/>
            <a:ext cx="2594563" cy="369332"/>
          </a:xfrm>
          <a:prstGeom prst="rect">
            <a:avLst/>
          </a:prstGeom>
          <a:solidFill>
            <a:srgbClr val="FFFF00"/>
          </a:solidFill>
        </p:spPr>
        <p:txBody>
          <a:bodyPr wrap="square" rtlCol="0">
            <a:spAutoFit/>
          </a:bodyPr>
          <a:lstStyle/>
          <a:p>
            <a:r>
              <a:rPr lang="da-DK" dirty="0" smtClean="0"/>
              <a:t>Forår 2018 + Efterår 2018</a:t>
            </a:r>
            <a:endParaRPr lang="da-DK" dirty="0"/>
          </a:p>
        </p:txBody>
      </p:sp>
      <p:sp>
        <p:nvSpPr>
          <p:cNvPr id="8" name="Tekstfelt 7"/>
          <p:cNvSpPr txBox="1"/>
          <p:nvPr/>
        </p:nvSpPr>
        <p:spPr>
          <a:xfrm>
            <a:off x="567558" y="4062543"/>
            <a:ext cx="5370490" cy="923330"/>
          </a:xfrm>
          <a:prstGeom prst="rect">
            <a:avLst/>
          </a:prstGeom>
          <a:noFill/>
        </p:spPr>
        <p:txBody>
          <a:bodyPr wrap="square" rtlCol="0">
            <a:spAutoFit/>
          </a:bodyPr>
          <a:lstStyle/>
          <a:p>
            <a:r>
              <a:rPr lang="da-DK" dirty="0" smtClean="0"/>
              <a:t>Bestyrelsesuddannelse kr. 4.150 + bog (500 kr.) 4 dage</a:t>
            </a:r>
          </a:p>
          <a:p>
            <a:r>
              <a:rPr lang="da-DK" dirty="0" smtClean="0"/>
              <a:t>Strategisk lederskab kr. 5.250 + bog (500 kr.) 5 dage</a:t>
            </a:r>
          </a:p>
          <a:p>
            <a:endParaRPr lang="da-DK" dirty="0"/>
          </a:p>
        </p:txBody>
      </p:sp>
    </p:spTree>
    <p:extLst>
      <p:ext uri="{BB962C8B-B14F-4D97-AF65-F5344CB8AC3E}">
        <p14:creationId xmlns:p14="http://schemas.microsoft.com/office/powerpoint/2010/main" val="43846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7305" y="1042737"/>
            <a:ext cx="11582881" cy="705853"/>
          </a:xfrm>
        </p:spPr>
        <p:txBody>
          <a:bodyPr>
            <a:normAutofit fontScale="90000"/>
          </a:bodyPr>
          <a:lstStyle/>
          <a:p>
            <a:r>
              <a:rPr lang="da-DK" b="1" dirty="0" smtClean="0">
                <a:solidFill>
                  <a:srgbClr val="0070C0"/>
                </a:solidFill>
              </a:rPr>
              <a:t>Skræddersyet Rotary Akademiuddannelse i Ledelse</a:t>
            </a:r>
            <a:r>
              <a:rPr lang="da-DK" dirty="0" smtClean="0">
                <a:solidFill>
                  <a:srgbClr val="0070C0"/>
                </a:solidFill>
              </a:rPr>
              <a:t/>
            </a:r>
            <a:br>
              <a:rPr lang="da-DK" dirty="0" smtClean="0">
                <a:solidFill>
                  <a:srgbClr val="0070C0"/>
                </a:solidFill>
              </a:rPr>
            </a:br>
            <a:endParaRPr lang="da-DK" sz="3200" b="1" dirty="0">
              <a:solidFill>
                <a:srgbClr val="0070C0"/>
              </a:solidFill>
            </a:endParaRPr>
          </a:p>
        </p:txBody>
      </p:sp>
      <p:pic>
        <p:nvPicPr>
          <p:cNvPr id="4" name="Billede 3"/>
          <p:cNvPicPr>
            <a:picLocks noChangeAspect="1"/>
          </p:cNvPicPr>
          <p:nvPr/>
        </p:nvPicPr>
        <p:blipFill>
          <a:blip r:embed="rId3"/>
          <a:stretch>
            <a:fillRect/>
          </a:stretch>
        </p:blipFill>
        <p:spPr>
          <a:xfrm>
            <a:off x="3995928" y="2467356"/>
            <a:ext cx="3810000" cy="4191000"/>
          </a:xfrm>
          <a:prstGeom prst="rect">
            <a:avLst/>
          </a:prstGeom>
        </p:spPr>
      </p:pic>
      <p:sp>
        <p:nvSpPr>
          <p:cNvPr id="3" name="Tekstfelt 2"/>
          <p:cNvSpPr txBox="1"/>
          <p:nvPr/>
        </p:nvSpPr>
        <p:spPr>
          <a:xfrm>
            <a:off x="497305" y="2101516"/>
            <a:ext cx="3705727" cy="4801314"/>
          </a:xfrm>
          <a:prstGeom prst="rect">
            <a:avLst/>
          </a:prstGeom>
          <a:noFill/>
        </p:spPr>
        <p:txBody>
          <a:bodyPr wrap="square" rtlCol="0">
            <a:spAutoFit/>
          </a:bodyPr>
          <a:lstStyle/>
          <a:p>
            <a:r>
              <a:rPr lang="da-DK" b="1" dirty="0" smtClean="0"/>
              <a:t>Deltagerne er fra Rotary/Rotaract</a:t>
            </a:r>
          </a:p>
          <a:p>
            <a:r>
              <a:rPr lang="da-DK" b="1" dirty="0" smtClean="0"/>
              <a:t> - Vi sikrer samme niveau</a:t>
            </a:r>
          </a:p>
          <a:p>
            <a:endParaRPr lang="da-DK" b="1" dirty="0" smtClean="0"/>
          </a:p>
          <a:p>
            <a:r>
              <a:rPr lang="da-DK" b="1" dirty="0" smtClean="0"/>
              <a:t>Hold oprettes fra min. 7 personer</a:t>
            </a:r>
          </a:p>
          <a:p>
            <a:r>
              <a:rPr lang="da-DK" b="1" dirty="0" smtClean="0"/>
              <a:t>- Vi synliggør uddannelsen</a:t>
            </a:r>
          </a:p>
          <a:p>
            <a:endParaRPr lang="da-DK" b="1" dirty="0"/>
          </a:p>
          <a:p>
            <a:r>
              <a:rPr lang="da-DK" b="1" dirty="0" smtClean="0"/>
              <a:t>Med afsæt i praksisnær ledelse </a:t>
            </a:r>
          </a:p>
          <a:p>
            <a:r>
              <a:rPr lang="da-DK" b="1" dirty="0" smtClean="0"/>
              <a:t>- Mindre tid/samme faglighed</a:t>
            </a:r>
          </a:p>
          <a:p>
            <a:endParaRPr lang="da-DK" b="1" dirty="0"/>
          </a:p>
          <a:p>
            <a:r>
              <a:rPr lang="da-DK" b="1" dirty="0" smtClean="0"/>
              <a:t>Fra </a:t>
            </a:r>
            <a:r>
              <a:rPr lang="da-DK" b="1" dirty="0" err="1" smtClean="0"/>
              <a:t>Tradium</a:t>
            </a:r>
            <a:r>
              <a:rPr lang="da-DK" b="1" dirty="0" smtClean="0"/>
              <a:t>: TILBUDSPRIS </a:t>
            </a:r>
          </a:p>
          <a:p>
            <a:r>
              <a:rPr lang="da-DK" b="1" dirty="0" smtClean="0"/>
              <a:t>- Utroligt stærk pris!</a:t>
            </a:r>
          </a:p>
          <a:p>
            <a:endParaRPr lang="da-DK" b="1" dirty="0" smtClean="0"/>
          </a:p>
          <a:p>
            <a:r>
              <a:rPr lang="da-DK" b="1" dirty="0" smtClean="0"/>
              <a:t>Egenbetaling (finansiering måske gennem arbejde og/eller klub og/eller SVU)</a:t>
            </a:r>
          </a:p>
          <a:p>
            <a:endParaRPr lang="da-DK" dirty="0"/>
          </a:p>
          <a:p>
            <a:endParaRPr lang="da-DK" dirty="0" smtClean="0"/>
          </a:p>
        </p:txBody>
      </p:sp>
      <p:sp>
        <p:nvSpPr>
          <p:cNvPr id="5" name="Tekstfelt 4"/>
          <p:cNvSpPr txBox="1"/>
          <p:nvPr/>
        </p:nvSpPr>
        <p:spPr>
          <a:xfrm>
            <a:off x="8261684" y="2101516"/>
            <a:ext cx="3400927" cy="3754874"/>
          </a:xfrm>
          <a:prstGeom prst="rect">
            <a:avLst/>
          </a:prstGeom>
          <a:noFill/>
        </p:spPr>
        <p:txBody>
          <a:bodyPr wrap="square" rtlCol="0">
            <a:spAutoFit/>
          </a:bodyPr>
          <a:lstStyle/>
          <a:p>
            <a:r>
              <a:rPr lang="da-DK" b="1" dirty="0" smtClean="0"/>
              <a:t>Bestyrelsesuddannelse kan stå alene eller være en del af et samlet lederuddannelsesforløb</a:t>
            </a:r>
          </a:p>
          <a:p>
            <a:r>
              <a:rPr lang="da-DK" b="1" dirty="0" smtClean="0"/>
              <a:t>- Du bestemmer </a:t>
            </a:r>
            <a:r>
              <a:rPr lang="da-DK" b="1" dirty="0" smtClean="0">
                <a:sym typeface="Wingdings" panose="05000000000000000000" pitchFamily="2" charset="2"/>
              </a:rPr>
              <a:t>.</a:t>
            </a:r>
            <a:endParaRPr lang="da-DK" b="1" dirty="0" smtClean="0"/>
          </a:p>
          <a:p>
            <a:endParaRPr lang="da-DK" b="1" dirty="0" smtClean="0"/>
          </a:p>
          <a:p>
            <a:r>
              <a:rPr lang="da-DK" b="1" dirty="0" smtClean="0"/>
              <a:t>Tilbudspris ved samlet tilmelding</a:t>
            </a:r>
          </a:p>
          <a:p>
            <a:endParaRPr lang="da-DK" b="1" dirty="0"/>
          </a:p>
          <a:p>
            <a:r>
              <a:rPr lang="da-DK" b="1" dirty="0" smtClean="0"/>
              <a:t>Rullende forløb, da uddannelsen er modulopdelt.</a:t>
            </a:r>
          </a:p>
          <a:p>
            <a:r>
              <a:rPr lang="da-DK" b="1" dirty="0" smtClean="0"/>
              <a:t>- Der kan altid komme nye til!</a:t>
            </a:r>
          </a:p>
          <a:p>
            <a:pPr marL="285750" indent="-285750">
              <a:buFontTx/>
              <a:buChar char="-"/>
            </a:pPr>
            <a:endParaRPr lang="da-DK" b="1" dirty="0"/>
          </a:p>
          <a:p>
            <a:r>
              <a:rPr lang="da-DK" sz="2000" b="1" dirty="0" smtClean="0">
                <a:solidFill>
                  <a:schemeClr val="accent1">
                    <a:lumMod val="75000"/>
                  </a:schemeClr>
                </a:solidFill>
              </a:rPr>
              <a:t>IMAGE for Rotary: Vi træner OG uddanner ledere!</a:t>
            </a:r>
          </a:p>
        </p:txBody>
      </p:sp>
    </p:spTree>
    <p:extLst>
      <p:ext uri="{BB962C8B-B14F-4D97-AF65-F5344CB8AC3E}">
        <p14:creationId xmlns:p14="http://schemas.microsoft.com/office/powerpoint/2010/main" val="2671468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p:cNvSpPr txBox="1"/>
          <p:nvPr/>
        </p:nvSpPr>
        <p:spPr>
          <a:xfrm>
            <a:off x="6895614" y="1874518"/>
            <a:ext cx="4718304" cy="3157728"/>
          </a:xfrm>
          <a:prstGeom prst="rect">
            <a:avLst/>
          </a:prstGeom>
          <a:solidFill>
            <a:srgbClr val="0070C0"/>
          </a:solidFill>
          <a:ln>
            <a:solidFill>
              <a:schemeClr val="tx2"/>
            </a:solidFill>
          </a:ln>
        </p:spPr>
        <p:txBody>
          <a:bodyPr wrap="square" rtlCol="0">
            <a:spAutoFit/>
          </a:bodyPr>
          <a:lstStyle/>
          <a:p>
            <a:endParaRPr lang="da-DK" dirty="0"/>
          </a:p>
        </p:txBody>
      </p:sp>
      <p:sp>
        <p:nvSpPr>
          <p:cNvPr id="2" name="Titel 1"/>
          <p:cNvSpPr>
            <a:spLocks noGrp="1"/>
          </p:cNvSpPr>
          <p:nvPr>
            <p:ph type="title"/>
          </p:nvPr>
        </p:nvSpPr>
        <p:spPr>
          <a:xfrm>
            <a:off x="533400" y="243205"/>
            <a:ext cx="10515600" cy="1036955"/>
          </a:xfrm>
        </p:spPr>
        <p:txBody>
          <a:bodyPr>
            <a:normAutofit/>
          </a:bodyPr>
          <a:lstStyle/>
          <a:p>
            <a:r>
              <a:rPr lang="da-DK" dirty="0" smtClean="0"/>
              <a:t>Om akademiuddannelser generelt </a:t>
            </a:r>
            <a:endParaRPr lang="da-DK" dirty="0"/>
          </a:p>
        </p:txBody>
      </p:sp>
      <p:sp>
        <p:nvSpPr>
          <p:cNvPr id="3" name="Pladsholder til indhold 2"/>
          <p:cNvSpPr>
            <a:spLocks noGrp="1"/>
          </p:cNvSpPr>
          <p:nvPr>
            <p:ph idx="1"/>
          </p:nvPr>
        </p:nvSpPr>
        <p:spPr>
          <a:xfrm>
            <a:off x="289560" y="1402080"/>
            <a:ext cx="6525768" cy="5193792"/>
          </a:xfrm>
        </p:spPr>
        <p:txBody>
          <a:bodyPr>
            <a:normAutofit fontScale="62500" lnSpcReduction="20000"/>
          </a:bodyPr>
          <a:lstStyle/>
          <a:p>
            <a:pPr marL="0" indent="0">
              <a:buNone/>
            </a:pPr>
            <a:endParaRPr lang="da-DK" dirty="0" smtClean="0"/>
          </a:p>
          <a:p>
            <a:r>
              <a:rPr lang="da-DK" dirty="0" smtClean="0"/>
              <a:t>Akademiuddannelser er uddannelser, som du kan læse på deltid ved siden af dit fuldtidsjob.</a:t>
            </a:r>
          </a:p>
          <a:p>
            <a:endParaRPr lang="da-DK" dirty="0"/>
          </a:p>
          <a:p>
            <a:r>
              <a:rPr lang="da-DK" dirty="0"/>
              <a:t>Uddannelsen giver den uddannede ret til at anvende betegnelsen AU i Ledelse. Betegnelsen på </a:t>
            </a:r>
            <a:r>
              <a:rPr lang="da-DK" dirty="0" smtClean="0"/>
              <a:t>engelsk </a:t>
            </a:r>
            <a:r>
              <a:rPr lang="da-DK" dirty="0"/>
              <a:t>er Academy Profession (AP) </a:t>
            </a:r>
            <a:r>
              <a:rPr lang="da-DK" dirty="0" err="1"/>
              <a:t>Degree</a:t>
            </a:r>
            <a:r>
              <a:rPr lang="da-DK" dirty="0"/>
              <a:t> in Leadership &amp; </a:t>
            </a:r>
            <a:r>
              <a:rPr lang="da-DK" dirty="0" smtClean="0"/>
              <a:t>Management</a:t>
            </a:r>
          </a:p>
          <a:p>
            <a:endParaRPr lang="da-DK" dirty="0" smtClean="0"/>
          </a:p>
          <a:p>
            <a:r>
              <a:rPr lang="da-DK" dirty="0" smtClean="0"/>
              <a:t>En akademiuddannelse er målrettet dig, som i forvejen har en uddannelse, har minimum 2 års erhvervserfaring og ønsker at videre- eller efteruddanne dig indenfor ledelse. </a:t>
            </a:r>
          </a:p>
          <a:p>
            <a:endParaRPr lang="da-DK" dirty="0"/>
          </a:p>
          <a:p>
            <a:r>
              <a:rPr lang="da-DK" dirty="0" smtClean="0"/>
              <a:t>En akademiuddannelse svarer til et års fuldtidsstudie </a:t>
            </a:r>
            <a:r>
              <a:rPr lang="da-DK" b="1" dirty="0" smtClean="0"/>
              <a:t>(60 ECTS-point). </a:t>
            </a:r>
          </a:p>
          <a:p>
            <a:endParaRPr lang="da-DK" dirty="0" smtClean="0"/>
          </a:p>
          <a:p>
            <a:r>
              <a:rPr lang="da-DK" dirty="0" smtClean="0"/>
              <a:t>Alle fag afsluttes med en skriftlig eller mundtlig eksamen.</a:t>
            </a:r>
          </a:p>
          <a:p>
            <a:endParaRPr lang="da-DK" dirty="0" smtClean="0"/>
          </a:p>
          <a:p>
            <a:r>
              <a:rPr lang="da-DK" dirty="0" smtClean="0"/>
              <a:t>Når du har afsluttet din akademiuddannelse, kan du læse videre på diplom- og masteruddannelserne</a:t>
            </a:r>
          </a:p>
          <a:p>
            <a:endParaRPr lang="da-DK" dirty="0" smtClean="0"/>
          </a:p>
          <a:p>
            <a:endParaRPr lang="da-DK" dirty="0"/>
          </a:p>
          <a:p>
            <a:endParaRPr lang="da-DK" dirty="0"/>
          </a:p>
        </p:txBody>
      </p:sp>
      <p:pic>
        <p:nvPicPr>
          <p:cNvPr id="6" name="Billede 5"/>
          <p:cNvPicPr>
            <a:picLocks noChangeAspect="1"/>
          </p:cNvPicPr>
          <p:nvPr/>
        </p:nvPicPr>
        <p:blipFill>
          <a:blip r:embed="rId3"/>
          <a:stretch>
            <a:fillRect/>
          </a:stretch>
        </p:blipFill>
        <p:spPr>
          <a:xfrm>
            <a:off x="7195062" y="2248470"/>
            <a:ext cx="4276725" cy="2409825"/>
          </a:xfrm>
          <a:prstGeom prst="rect">
            <a:avLst/>
          </a:prstGeom>
        </p:spPr>
      </p:pic>
    </p:spTree>
    <p:extLst>
      <p:ext uri="{BB962C8B-B14F-4D97-AF65-F5344CB8AC3E}">
        <p14:creationId xmlns:p14="http://schemas.microsoft.com/office/powerpoint/2010/main" val="2477421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304800" y="1400380"/>
            <a:ext cx="11355388" cy="4873625"/>
          </a:xfrm>
        </p:spPr>
        <p:txBody>
          <a:bodyPr>
            <a:normAutofit fontScale="62500" lnSpcReduction="20000"/>
          </a:bodyPr>
          <a:lstStyle/>
          <a:p>
            <a:r>
              <a:rPr lang="da-DK" dirty="0"/>
              <a:t>Akademiuddannelse i ledelse er en retning, der kvalificerer dig til at kunne analysere, planlægge og gennemføre ledelse ud fra personlige og ledelsesfaglige kompetencer i alle typer </a:t>
            </a:r>
            <a:r>
              <a:rPr lang="da-DK" dirty="0" smtClean="0"/>
              <a:t>virksomheder og organisationer.</a:t>
            </a:r>
            <a:endParaRPr lang="da-DK" dirty="0"/>
          </a:p>
          <a:p>
            <a:endParaRPr lang="da-DK" dirty="0"/>
          </a:p>
          <a:p>
            <a:r>
              <a:rPr lang="da-DK" dirty="0"/>
              <a:t>Uddannelsen gør dig fortrolig med aktuelle og relevante ledelses- og samarbejdsformer. Gennem uddannelsen vil du blive mere bevidst om egne styrker </a:t>
            </a:r>
            <a:r>
              <a:rPr lang="da-DK" dirty="0" smtClean="0"/>
              <a:t>og udviklingspotentiale som </a:t>
            </a:r>
            <a:r>
              <a:rPr lang="da-DK" dirty="0"/>
              <a:t>leder, og samtidig vil du få et skarpt blik for dine </a:t>
            </a:r>
            <a:r>
              <a:rPr lang="da-DK" dirty="0" smtClean="0"/>
              <a:t>omgivelsers kompetencer </a:t>
            </a:r>
            <a:r>
              <a:rPr lang="da-DK" dirty="0"/>
              <a:t>og udviklingspotentialer.</a:t>
            </a:r>
          </a:p>
          <a:p>
            <a:endParaRPr lang="da-DK" dirty="0"/>
          </a:p>
          <a:p>
            <a:r>
              <a:rPr lang="da-DK" dirty="0"/>
              <a:t>Uddannelsen vil præsentere dig for begreber og metoder til brug i virksomheder og </a:t>
            </a:r>
            <a:r>
              <a:rPr lang="da-DK" dirty="0" smtClean="0"/>
              <a:t>organisationer strategiprocesser </a:t>
            </a:r>
            <a:r>
              <a:rPr lang="da-DK" dirty="0"/>
              <a:t>og for lederens rolle som formidler </a:t>
            </a:r>
            <a:r>
              <a:rPr lang="da-DK" dirty="0" smtClean="0"/>
              <a:t>af </a:t>
            </a:r>
            <a:r>
              <a:rPr lang="da-DK" dirty="0"/>
              <a:t>mål og strategier. </a:t>
            </a:r>
            <a:endParaRPr lang="da-DK" dirty="0" smtClean="0"/>
          </a:p>
          <a:p>
            <a:endParaRPr lang="da-DK" dirty="0"/>
          </a:p>
          <a:p>
            <a:r>
              <a:rPr lang="da-DK" dirty="0" smtClean="0"/>
              <a:t>Du </a:t>
            </a:r>
            <a:r>
              <a:rPr lang="da-DK" dirty="0"/>
              <a:t>vil få styrket din evne til at kommunikere konstruktivt både horisontalt og vertikalt i organisationen. Gennem hele uddannelsesforløbet skabes der sammenhæng mellem teori og praksis.</a:t>
            </a:r>
          </a:p>
          <a:p>
            <a:endParaRPr lang="da-DK" dirty="0"/>
          </a:p>
          <a:p>
            <a:r>
              <a:rPr lang="da-DK" dirty="0"/>
              <a:t>I undervisningen lægges der stor vægt på at skabe dialog og sammenhæng mellem teori og praksis. Det sker ved hyppig inddragelse af cases, øvelser og deltagernes egne erfaringer, der afspejler problemstillinger fra mange forskellige typer af virksomheder og organisationer.</a:t>
            </a:r>
          </a:p>
        </p:txBody>
      </p:sp>
      <p:sp>
        <p:nvSpPr>
          <p:cNvPr id="7" name="Titel 1"/>
          <p:cNvSpPr>
            <a:spLocks noGrp="1"/>
          </p:cNvSpPr>
          <p:nvPr>
            <p:ph type="title"/>
          </p:nvPr>
        </p:nvSpPr>
        <p:spPr>
          <a:xfrm>
            <a:off x="90948" y="0"/>
            <a:ext cx="10515600" cy="1325563"/>
          </a:xfrm>
        </p:spPr>
        <p:txBody>
          <a:bodyPr>
            <a:normAutofit fontScale="90000"/>
          </a:bodyPr>
          <a:lstStyle/>
          <a:p>
            <a:r>
              <a:rPr lang="da-DK" b="1" dirty="0" smtClean="0">
                <a:solidFill>
                  <a:schemeClr val="tx2"/>
                </a:solidFill>
              </a:rPr>
              <a:t/>
            </a:r>
            <a:br>
              <a:rPr lang="da-DK" b="1" dirty="0" smtClean="0">
                <a:solidFill>
                  <a:schemeClr val="tx2"/>
                </a:solidFill>
              </a:rPr>
            </a:br>
            <a:r>
              <a:rPr lang="da-DK" b="1" dirty="0" smtClean="0">
                <a:solidFill>
                  <a:srgbClr val="0070C0"/>
                </a:solidFill>
              </a:rPr>
              <a:t>Rotary Akademiuddannelse i Ledelse</a:t>
            </a:r>
            <a:r>
              <a:rPr lang="da-DK" dirty="0" smtClean="0"/>
              <a:t/>
            </a:r>
            <a:br>
              <a:rPr lang="da-DK" dirty="0" smtClean="0"/>
            </a:br>
            <a:endParaRPr lang="da-DK" sz="3200" b="1" dirty="0">
              <a:solidFill>
                <a:schemeClr val="tx2"/>
              </a:solidFill>
            </a:endParaRPr>
          </a:p>
        </p:txBody>
      </p:sp>
    </p:spTree>
    <p:extLst>
      <p:ext uri="{BB962C8B-B14F-4D97-AF65-F5344CB8AC3E}">
        <p14:creationId xmlns:p14="http://schemas.microsoft.com/office/powerpoint/2010/main" val="227371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idx="1"/>
          </p:nvPr>
        </p:nvSpPr>
        <p:spPr>
          <a:xfrm>
            <a:off x="214145" y="218073"/>
            <a:ext cx="5157787" cy="823912"/>
          </a:xfrm>
          <a:ln>
            <a:solidFill>
              <a:schemeClr val="tx2"/>
            </a:solidFill>
          </a:ln>
        </p:spPr>
        <p:txBody>
          <a:bodyPr>
            <a:normAutofit lnSpcReduction="10000"/>
          </a:bodyPr>
          <a:lstStyle/>
          <a:p>
            <a:r>
              <a:rPr lang="da-DK" dirty="0" smtClean="0"/>
              <a:t>Akademiuddannelse Ledelse  </a:t>
            </a:r>
          </a:p>
          <a:p>
            <a:r>
              <a:rPr lang="da-DK" dirty="0" smtClean="0"/>
              <a:t>Generelt </a:t>
            </a:r>
            <a:endParaRPr lang="da-DK" dirty="0"/>
          </a:p>
        </p:txBody>
      </p:sp>
      <p:sp>
        <p:nvSpPr>
          <p:cNvPr id="7" name="Pladsholder til indhold 6"/>
          <p:cNvSpPr>
            <a:spLocks noGrp="1"/>
          </p:cNvSpPr>
          <p:nvPr>
            <p:ph sz="half" idx="2"/>
          </p:nvPr>
        </p:nvSpPr>
        <p:spPr>
          <a:xfrm>
            <a:off x="214146" y="1253789"/>
            <a:ext cx="5157787" cy="5604209"/>
          </a:xfrm>
          <a:ln>
            <a:solidFill>
              <a:schemeClr val="tx2"/>
            </a:solidFill>
          </a:ln>
        </p:spPr>
        <p:txBody>
          <a:bodyPr>
            <a:normAutofit/>
          </a:bodyPr>
          <a:lstStyle/>
          <a:p>
            <a:r>
              <a:rPr lang="da-DK" dirty="0"/>
              <a:t>Det tager typisk 3 år at læse en fuld akademiuddannelse </a:t>
            </a:r>
            <a:r>
              <a:rPr lang="da-DK" dirty="0" smtClean="0"/>
              <a:t>på deltid.</a:t>
            </a:r>
          </a:p>
          <a:p>
            <a:r>
              <a:rPr lang="da-DK" dirty="0"/>
              <a:t>For at blive optaget på en </a:t>
            </a:r>
            <a:r>
              <a:rPr lang="da-DK" dirty="0" smtClean="0"/>
              <a:t>akademiuddannelse kræves der:</a:t>
            </a:r>
            <a:endParaRPr lang="da-DK" dirty="0"/>
          </a:p>
          <a:p>
            <a:pPr lvl="1"/>
            <a:r>
              <a:rPr lang="da-DK" dirty="0" smtClean="0"/>
              <a:t>en </a:t>
            </a:r>
            <a:r>
              <a:rPr lang="da-DK" dirty="0"/>
              <a:t>relevant erhvervsuddannelse</a:t>
            </a:r>
          </a:p>
          <a:p>
            <a:pPr lvl="1"/>
            <a:r>
              <a:rPr lang="da-DK" dirty="0" smtClean="0"/>
              <a:t>en </a:t>
            </a:r>
            <a:r>
              <a:rPr lang="da-DK" dirty="0"/>
              <a:t>relevant grunduddannelse for voksne (GVU)</a:t>
            </a:r>
          </a:p>
          <a:p>
            <a:pPr lvl="1"/>
            <a:r>
              <a:rPr lang="da-DK" dirty="0" smtClean="0"/>
              <a:t>en </a:t>
            </a:r>
            <a:r>
              <a:rPr lang="da-DK" dirty="0"/>
              <a:t>gymnasial uddannelse</a:t>
            </a:r>
          </a:p>
          <a:p>
            <a:pPr lvl="1"/>
            <a:r>
              <a:rPr lang="da-DK" dirty="0" smtClean="0"/>
              <a:t>en </a:t>
            </a:r>
            <a:r>
              <a:rPr lang="da-DK" dirty="0"/>
              <a:t>anden relevant uddannelse på mindst samme niveau som de tre førstnævnte</a:t>
            </a:r>
            <a:r>
              <a:rPr lang="da-DK" dirty="0" smtClean="0"/>
              <a:t>.</a:t>
            </a:r>
            <a:endParaRPr lang="da-DK" dirty="0"/>
          </a:p>
          <a:p>
            <a:pPr lvl="1"/>
            <a:r>
              <a:rPr lang="da-DK" dirty="0"/>
              <a:t>m</a:t>
            </a:r>
            <a:r>
              <a:rPr lang="da-DK" dirty="0" smtClean="0"/>
              <a:t>inimum </a:t>
            </a:r>
            <a:r>
              <a:rPr lang="da-DK" dirty="0"/>
              <a:t>to års relevant </a:t>
            </a:r>
            <a:r>
              <a:rPr lang="da-DK" dirty="0" smtClean="0"/>
              <a:t>erhvervserfaring</a:t>
            </a:r>
          </a:p>
          <a:p>
            <a:endParaRPr lang="da-DK" dirty="0"/>
          </a:p>
        </p:txBody>
      </p:sp>
      <p:sp>
        <p:nvSpPr>
          <p:cNvPr id="8" name="Pladsholder til tekst 7"/>
          <p:cNvSpPr>
            <a:spLocks noGrp="1"/>
          </p:cNvSpPr>
          <p:nvPr>
            <p:ph type="body" sz="quarter" idx="3"/>
          </p:nvPr>
        </p:nvSpPr>
        <p:spPr>
          <a:xfrm>
            <a:off x="5580480" y="243641"/>
            <a:ext cx="5296066" cy="823912"/>
          </a:xfrm>
          <a:ln>
            <a:solidFill>
              <a:schemeClr val="tx2"/>
            </a:solidFill>
          </a:ln>
        </p:spPr>
        <p:txBody>
          <a:bodyPr/>
          <a:lstStyle/>
          <a:p>
            <a:r>
              <a:rPr lang="da-DK" dirty="0" smtClean="0"/>
              <a:t>Akademiuddannelse Ledelse med Rotary </a:t>
            </a:r>
            <a:endParaRPr lang="da-DK" dirty="0"/>
          </a:p>
        </p:txBody>
      </p:sp>
      <p:sp>
        <p:nvSpPr>
          <p:cNvPr id="9" name="Pladsholder til indhold 8"/>
          <p:cNvSpPr>
            <a:spLocks noGrp="1"/>
          </p:cNvSpPr>
          <p:nvPr>
            <p:ph sz="quarter" idx="4"/>
          </p:nvPr>
        </p:nvSpPr>
        <p:spPr>
          <a:xfrm>
            <a:off x="5580479" y="1253789"/>
            <a:ext cx="5296067" cy="5604209"/>
          </a:xfrm>
          <a:ln>
            <a:solidFill>
              <a:schemeClr val="tx2"/>
            </a:solidFill>
          </a:ln>
        </p:spPr>
        <p:txBody>
          <a:bodyPr>
            <a:normAutofit/>
          </a:bodyPr>
          <a:lstStyle/>
          <a:p>
            <a:pPr marL="0" indent="0">
              <a:buNone/>
            </a:pPr>
            <a:r>
              <a:rPr lang="da-DK" dirty="0" smtClean="0"/>
              <a:t>Rotary minimums krav herudover: </a:t>
            </a:r>
          </a:p>
          <a:p>
            <a:pPr marL="0" indent="0">
              <a:buNone/>
            </a:pPr>
            <a:r>
              <a:rPr lang="da-DK" dirty="0" smtClean="0">
                <a:solidFill>
                  <a:schemeClr val="accent1">
                    <a:lumMod val="75000"/>
                  </a:schemeClr>
                </a:solidFill>
              </a:rPr>
              <a:t>En solid </a:t>
            </a:r>
            <a:r>
              <a:rPr lang="da-DK" dirty="0">
                <a:solidFill>
                  <a:schemeClr val="accent1">
                    <a:lumMod val="75000"/>
                  </a:schemeClr>
                </a:solidFill>
              </a:rPr>
              <a:t>baggrund i ledelse og/eller bestyrelsesarbejde </a:t>
            </a:r>
          </a:p>
          <a:p>
            <a:pPr marL="0" indent="0">
              <a:buNone/>
            </a:pPr>
            <a:r>
              <a:rPr lang="da-DK" i="1" dirty="0" smtClean="0"/>
              <a:t>Alternativt: </a:t>
            </a:r>
          </a:p>
          <a:p>
            <a:pPr marL="0" indent="0">
              <a:buNone/>
            </a:pPr>
            <a:endParaRPr lang="da-DK" i="1" dirty="0" smtClean="0"/>
          </a:p>
          <a:p>
            <a:pPr marL="0" indent="0">
              <a:buNone/>
            </a:pPr>
            <a:r>
              <a:rPr lang="da-DK" u="sng" dirty="0" smtClean="0"/>
              <a:t>Rotarianere:</a:t>
            </a:r>
          </a:p>
          <a:p>
            <a:r>
              <a:rPr lang="da-DK" dirty="0" smtClean="0"/>
              <a:t>Præsident </a:t>
            </a:r>
            <a:r>
              <a:rPr lang="da-DK" dirty="0" err="1" smtClean="0"/>
              <a:t>Elect</a:t>
            </a:r>
            <a:r>
              <a:rPr lang="da-DK" dirty="0" smtClean="0"/>
              <a:t> m/PETS samt RLI</a:t>
            </a:r>
          </a:p>
          <a:p>
            <a:r>
              <a:rPr lang="da-DK" dirty="0" smtClean="0"/>
              <a:t>Præsident eller </a:t>
            </a:r>
            <a:r>
              <a:rPr lang="da-DK" dirty="0" err="1"/>
              <a:t>P</a:t>
            </a:r>
            <a:r>
              <a:rPr lang="da-DK" dirty="0" err="1" smtClean="0"/>
              <a:t>ast</a:t>
            </a:r>
            <a:r>
              <a:rPr lang="da-DK" dirty="0" smtClean="0"/>
              <a:t> samt RLI</a:t>
            </a:r>
          </a:p>
          <a:p>
            <a:pPr marL="0" indent="0">
              <a:buNone/>
            </a:pPr>
            <a:r>
              <a:rPr lang="da-DK" u="sng" dirty="0" err="1" smtClean="0"/>
              <a:t>Rotaracter</a:t>
            </a:r>
            <a:r>
              <a:rPr lang="da-DK" u="sng" dirty="0" smtClean="0"/>
              <a:t>:</a:t>
            </a:r>
          </a:p>
          <a:p>
            <a:r>
              <a:rPr lang="da-DK" dirty="0" smtClean="0"/>
              <a:t>Præsident eller </a:t>
            </a:r>
            <a:r>
              <a:rPr lang="da-DK" dirty="0" err="1" smtClean="0"/>
              <a:t>Past</a:t>
            </a:r>
            <a:r>
              <a:rPr lang="da-DK" dirty="0" smtClean="0"/>
              <a:t>, RLU og RLI</a:t>
            </a:r>
          </a:p>
          <a:p>
            <a:endParaRPr lang="da-DK" dirty="0"/>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159810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891319" y="1817967"/>
            <a:ext cx="8827008" cy="1171877"/>
          </a:xfrm>
        </p:spPr>
        <p:txBody>
          <a:bodyPr>
            <a:noAutofit/>
          </a:bodyPr>
          <a:lstStyle/>
          <a:p>
            <a:pPr algn="l"/>
            <a:r>
              <a:rPr lang="da-DK" sz="4000" b="1" dirty="0" smtClean="0">
                <a:solidFill>
                  <a:srgbClr val="0070C0"/>
                </a:solidFill>
              </a:rPr>
              <a:t>Rotary Bestyrelsesuddannelse </a:t>
            </a:r>
            <a:r>
              <a:rPr lang="da-DK" sz="2800" b="1" dirty="0" smtClean="0">
                <a:solidFill>
                  <a:schemeClr val="tx2"/>
                </a:solidFill>
              </a:rPr>
              <a:t/>
            </a:r>
            <a:br>
              <a:rPr lang="da-DK" sz="2800" b="1" dirty="0" smtClean="0">
                <a:solidFill>
                  <a:schemeClr val="tx2"/>
                </a:solidFill>
              </a:rPr>
            </a:br>
            <a:r>
              <a:rPr lang="da-DK" sz="1600" b="1" i="1" dirty="0" smtClean="0">
                <a:solidFill>
                  <a:schemeClr val="tx2"/>
                </a:solidFill>
              </a:rPr>
              <a:t/>
            </a:r>
            <a:br>
              <a:rPr lang="da-DK" sz="1600" b="1" i="1" dirty="0" smtClean="0">
                <a:solidFill>
                  <a:schemeClr val="tx2"/>
                </a:solidFill>
              </a:rPr>
            </a:br>
            <a:r>
              <a:rPr lang="da-DK" sz="1600" b="1" i="1" dirty="0" smtClean="0">
                <a:solidFill>
                  <a:schemeClr val="tx2"/>
                </a:solidFill>
              </a:rPr>
              <a:t>Menneskelig og faglig udvikling på tværs af faggrænser og niveau</a:t>
            </a:r>
            <a:endParaRPr lang="da-DK" sz="1600" b="1" i="1" dirty="0">
              <a:solidFill>
                <a:schemeClr val="tx2"/>
              </a:solidFill>
            </a:endParaRPr>
          </a:p>
        </p:txBody>
      </p:sp>
      <p:sp>
        <p:nvSpPr>
          <p:cNvPr id="3" name="Undertitel 2"/>
          <p:cNvSpPr>
            <a:spLocks noGrp="1"/>
          </p:cNvSpPr>
          <p:nvPr>
            <p:ph type="subTitle" idx="1"/>
          </p:nvPr>
        </p:nvSpPr>
        <p:spPr>
          <a:xfrm>
            <a:off x="5075309" y="3573283"/>
            <a:ext cx="6319778" cy="1655762"/>
          </a:xfrm>
        </p:spPr>
        <p:txBody>
          <a:bodyPr/>
          <a:lstStyle/>
          <a:p>
            <a:pPr algn="l"/>
            <a:r>
              <a:rPr lang="da-DK" dirty="0" smtClean="0">
                <a:solidFill>
                  <a:schemeClr val="tx2"/>
                </a:solidFill>
              </a:rPr>
              <a:t>Styrk din bestyrelse &amp; erhvervsmæssige karriere med en anerkendt Bestyrelsesuddannelse. </a:t>
            </a:r>
          </a:p>
          <a:p>
            <a:endParaRPr lang="da-DK" dirty="0"/>
          </a:p>
        </p:txBody>
      </p:sp>
      <p:sp>
        <p:nvSpPr>
          <p:cNvPr id="4" name="Tekstfelt 3"/>
          <p:cNvSpPr txBox="1"/>
          <p:nvPr/>
        </p:nvSpPr>
        <p:spPr>
          <a:xfrm>
            <a:off x="1236372" y="4919730"/>
            <a:ext cx="4456090" cy="646331"/>
          </a:xfrm>
          <a:prstGeom prst="rect">
            <a:avLst/>
          </a:prstGeom>
          <a:noFill/>
        </p:spPr>
        <p:txBody>
          <a:bodyPr wrap="square" rtlCol="0">
            <a:spAutoFit/>
          </a:bodyPr>
          <a:lstStyle/>
          <a:p>
            <a:r>
              <a:rPr lang="da-DK" b="1" dirty="0" smtClean="0"/>
              <a:t>Første del af en samlet lederuddannelse – </a:t>
            </a:r>
            <a:r>
              <a:rPr lang="da-DK" b="1" i="1" dirty="0" smtClean="0"/>
              <a:t>eller</a:t>
            </a:r>
            <a:r>
              <a:rPr lang="da-DK" b="1" dirty="0" smtClean="0"/>
              <a:t> som selvstændig uddannelse.</a:t>
            </a:r>
            <a:endParaRPr lang="da-DK" b="1" dirty="0"/>
          </a:p>
        </p:txBody>
      </p:sp>
    </p:spTree>
    <p:extLst>
      <p:ext uri="{BB962C8B-B14F-4D97-AF65-F5344CB8AC3E}">
        <p14:creationId xmlns:p14="http://schemas.microsoft.com/office/powerpoint/2010/main" val="1381654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solidFill>
                  <a:srgbClr val="0070C0"/>
                </a:solidFill>
              </a:rPr>
              <a:t/>
            </a:r>
            <a:br>
              <a:rPr lang="da-DK" b="1" dirty="0">
                <a:solidFill>
                  <a:srgbClr val="0070C0"/>
                </a:solidFill>
              </a:rPr>
            </a:br>
            <a:r>
              <a:rPr lang="da-DK" b="1" dirty="0">
                <a:solidFill>
                  <a:srgbClr val="0070C0"/>
                </a:solidFill>
              </a:rPr>
              <a:t>Rotary Bestyrelsesuddannelse </a:t>
            </a:r>
            <a:br>
              <a:rPr lang="da-DK" b="1" dirty="0">
                <a:solidFill>
                  <a:srgbClr val="0070C0"/>
                </a:solidFill>
              </a:rPr>
            </a:br>
            <a:r>
              <a:rPr lang="da-DK" sz="2200" b="1" dirty="0" smtClean="0">
                <a:solidFill>
                  <a:srgbClr val="0070C0"/>
                </a:solidFill>
              </a:rPr>
              <a:t>Målgruppe &amp; formål</a:t>
            </a:r>
            <a:endParaRPr lang="da-DK" sz="2200" b="1" dirty="0">
              <a:solidFill>
                <a:srgbClr val="0070C0"/>
              </a:solidFill>
            </a:endParaRPr>
          </a:p>
        </p:txBody>
      </p:sp>
      <p:sp>
        <p:nvSpPr>
          <p:cNvPr id="5" name="Pladsholder til indhold 4"/>
          <p:cNvSpPr>
            <a:spLocks noGrp="1"/>
          </p:cNvSpPr>
          <p:nvPr>
            <p:ph idx="1"/>
          </p:nvPr>
        </p:nvSpPr>
        <p:spPr>
          <a:xfrm>
            <a:off x="838200" y="2226678"/>
            <a:ext cx="10515600" cy="4351338"/>
          </a:xfrm>
        </p:spPr>
        <p:txBody>
          <a:bodyPr>
            <a:normAutofit/>
          </a:bodyPr>
          <a:lstStyle/>
          <a:p>
            <a:pPr marL="0" indent="0">
              <a:buNone/>
            </a:pPr>
            <a:r>
              <a:rPr lang="da-DK" dirty="0" smtClean="0"/>
              <a:t>Uddannelsesforløbet henvender sig </a:t>
            </a:r>
            <a:r>
              <a:rPr lang="da-DK" dirty="0"/>
              <a:t>til </a:t>
            </a:r>
            <a:r>
              <a:rPr lang="da-DK" dirty="0" smtClean="0"/>
              <a:t>den erfarne </a:t>
            </a:r>
            <a:r>
              <a:rPr lang="da-DK" dirty="0"/>
              <a:t>leder, som nu eller i fremtiden bestrider bestyrelsesposter i </a:t>
            </a:r>
            <a:r>
              <a:rPr lang="da-DK" dirty="0" smtClean="0"/>
              <a:t>erhvervslivet </a:t>
            </a:r>
          </a:p>
          <a:p>
            <a:pPr marL="0" indent="0">
              <a:buNone/>
            </a:pPr>
            <a:r>
              <a:rPr lang="da-DK" i="1" dirty="0" smtClean="0"/>
              <a:t>og/eller </a:t>
            </a:r>
            <a:r>
              <a:rPr lang="da-DK" dirty="0" smtClean="0"/>
              <a:t>Præsidenter eller </a:t>
            </a:r>
            <a:r>
              <a:rPr lang="da-DK" dirty="0" err="1" smtClean="0"/>
              <a:t>Past</a:t>
            </a:r>
            <a:r>
              <a:rPr lang="da-DK" dirty="0" smtClean="0"/>
              <a:t> med RLI (</a:t>
            </a:r>
            <a:r>
              <a:rPr lang="da-DK" dirty="0" err="1" smtClean="0"/>
              <a:t>Rotaracter</a:t>
            </a:r>
            <a:r>
              <a:rPr lang="da-DK" dirty="0" smtClean="0"/>
              <a:t> skal også have RLU).</a:t>
            </a:r>
          </a:p>
          <a:p>
            <a:pPr marL="0" indent="0">
              <a:buNone/>
            </a:pPr>
            <a:endParaRPr lang="da-DK" dirty="0" smtClean="0"/>
          </a:p>
          <a:p>
            <a:pPr marL="0" indent="0">
              <a:buNone/>
            </a:pPr>
            <a:r>
              <a:rPr lang="da-DK" dirty="0" smtClean="0"/>
              <a:t>Der opnås en </a:t>
            </a:r>
            <a:r>
              <a:rPr lang="da-DK" dirty="0"/>
              <a:t>indgående forståelse </a:t>
            </a:r>
            <a:r>
              <a:rPr lang="da-DK" dirty="0" smtClean="0"/>
              <a:t>for bestyrelsesarbejde, herunder </a:t>
            </a:r>
            <a:r>
              <a:rPr lang="da-DK" dirty="0"/>
              <a:t>hvordan </a:t>
            </a:r>
            <a:r>
              <a:rPr lang="da-DK" dirty="0" smtClean="0"/>
              <a:t>bestyrelsesarbejde differentierer </a:t>
            </a:r>
            <a:r>
              <a:rPr lang="da-DK" dirty="0"/>
              <a:t>sig fra andet ledelsesarbejde</a:t>
            </a:r>
            <a:r>
              <a:rPr lang="da-DK" dirty="0" smtClean="0"/>
              <a:t>. </a:t>
            </a:r>
            <a:endParaRPr lang="da-DK" dirty="0"/>
          </a:p>
          <a:p>
            <a:pPr marL="0" indent="0">
              <a:buNone/>
            </a:pPr>
            <a:endParaRPr lang="da-DK" dirty="0" smtClean="0"/>
          </a:p>
          <a:p>
            <a:pPr marL="0" indent="0">
              <a:buNone/>
            </a:pPr>
            <a:r>
              <a:rPr lang="da-DK" dirty="0" smtClean="0"/>
              <a:t>Der faciliteters </a:t>
            </a:r>
            <a:r>
              <a:rPr lang="da-DK" dirty="0"/>
              <a:t>i såvel strategiske analyse- og </a:t>
            </a:r>
            <a:r>
              <a:rPr lang="da-DK" dirty="0" smtClean="0"/>
              <a:t>metodebegreber som i de juridiske og forretningsmæssige aspekter ved bestyrelsesarbejdet.</a:t>
            </a:r>
          </a:p>
        </p:txBody>
      </p:sp>
    </p:spTree>
    <p:extLst>
      <p:ext uri="{BB962C8B-B14F-4D97-AF65-F5344CB8AC3E}">
        <p14:creationId xmlns:p14="http://schemas.microsoft.com/office/powerpoint/2010/main" val="1611626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549442" y="1203157"/>
            <a:ext cx="10835482" cy="5991726"/>
          </a:xfrm>
        </p:spPr>
        <p:txBody>
          <a:bodyPr>
            <a:normAutofit fontScale="85000" lnSpcReduction="20000"/>
          </a:bodyPr>
          <a:lstStyle/>
          <a:p>
            <a:pPr marL="0" indent="0">
              <a:buNone/>
            </a:pPr>
            <a:r>
              <a:rPr lang="da-DK" dirty="0" smtClean="0"/>
              <a:t>Forløbet består </a:t>
            </a:r>
            <a:r>
              <a:rPr lang="da-DK" dirty="0"/>
              <a:t>af </a:t>
            </a:r>
            <a:r>
              <a:rPr lang="da-DK" dirty="0" smtClean="0"/>
              <a:t>4 undervisningsdage (+ en dag til eksamen, 30 min) som er tilrettelagt </a:t>
            </a:r>
            <a:r>
              <a:rPr lang="da-DK" dirty="0"/>
              <a:t>ud fra en meget </a:t>
            </a:r>
            <a:r>
              <a:rPr lang="da-DK" dirty="0" smtClean="0"/>
              <a:t>praksisnær tilgang</a:t>
            </a:r>
            <a:r>
              <a:rPr lang="da-DK" dirty="0"/>
              <a:t>, med gentagne koblinger </a:t>
            </a:r>
            <a:r>
              <a:rPr lang="da-DK" dirty="0" smtClean="0"/>
              <a:t>til Rotary samt til </a:t>
            </a:r>
            <a:r>
              <a:rPr lang="da-DK" dirty="0"/>
              <a:t>erhvervslivet</a:t>
            </a:r>
            <a:r>
              <a:rPr lang="da-DK" dirty="0" smtClean="0"/>
              <a:t>.</a:t>
            </a:r>
          </a:p>
          <a:p>
            <a:pPr marL="0" indent="0">
              <a:buNone/>
            </a:pPr>
            <a:endParaRPr lang="da-DK" dirty="0"/>
          </a:p>
          <a:p>
            <a:pPr marL="0" indent="0">
              <a:buNone/>
            </a:pPr>
            <a:r>
              <a:rPr lang="da-DK" b="1" dirty="0" smtClean="0"/>
              <a:t>Pris </a:t>
            </a:r>
            <a:r>
              <a:rPr lang="da-DK" b="1" dirty="0"/>
              <a:t>for </a:t>
            </a:r>
            <a:r>
              <a:rPr lang="da-DK" b="1" dirty="0" smtClean="0"/>
              <a:t>4 </a:t>
            </a:r>
            <a:r>
              <a:rPr lang="da-DK" b="1" dirty="0"/>
              <a:t>dage inkl. </a:t>
            </a:r>
            <a:r>
              <a:rPr lang="da-DK" b="1" dirty="0" smtClean="0"/>
              <a:t>eksamen pr</a:t>
            </a:r>
            <a:r>
              <a:rPr lang="da-DK" b="1" dirty="0"/>
              <a:t>. person: </a:t>
            </a:r>
            <a:r>
              <a:rPr lang="da-DK" b="1" dirty="0" smtClean="0"/>
              <a:t>4.150 kr.* inkl</a:t>
            </a:r>
            <a:r>
              <a:rPr lang="da-DK" b="1" dirty="0"/>
              <a:t>. </a:t>
            </a:r>
            <a:r>
              <a:rPr lang="da-DK" b="1" dirty="0" smtClean="0"/>
              <a:t>forplejning plus bog 500 kr. </a:t>
            </a:r>
            <a:endParaRPr lang="da-DK" b="1" dirty="0"/>
          </a:p>
          <a:p>
            <a:pPr marL="0" indent="0">
              <a:buNone/>
            </a:pPr>
            <a:r>
              <a:rPr lang="da-DK" dirty="0" smtClean="0"/>
              <a:t>Opstart forår og efterår 2018 </a:t>
            </a:r>
          </a:p>
          <a:p>
            <a:pPr marL="0" indent="0">
              <a:buNone/>
            </a:pPr>
            <a:r>
              <a:rPr lang="da-DK" b="1" dirty="0" smtClean="0"/>
              <a:t>Sted: </a:t>
            </a:r>
            <a:r>
              <a:rPr lang="da-DK" dirty="0" smtClean="0"/>
              <a:t>forårets hold afholdes i Aalborg , efterårets hold i Randers </a:t>
            </a:r>
            <a:endParaRPr lang="da-DK" dirty="0"/>
          </a:p>
          <a:p>
            <a:pPr marL="0" indent="0">
              <a:buNone/>
            </a:pPr>
            <a:endParaRPr lang="da-DK" b="1" dirty="0"/>
          </a:p>
          <a:p>
            <a:pPr marL="0" indent="0">
              <a:buNone/>
            </a:pPr>
            <a:r>
              <a:rPr lang="da-DK" dirty="0" smtClean="0"/>
              <a:t>Undervisningen faciliteters af konsulenter tilknyttet Tradium, som både har den relevante teoretiske og praktisk baggrund.</a:t>
            </a:r>
          </a:p>
          <a:p>
            <a:pPr marL="0" indent="0">
              <a:buNone/>
            </a:pPr>
            <a:endParaRPr lang="da-DK" dirty="0"/>
          </a:p>
          <a:p>
            <a:pPr marL="0" indent="0">
              <a:buNone/>
            </a:pPr>
            <a:r>
              <a:rPr lang="da-DK" dirty="0" smtClean="0"/>
              <a:t>*Alle priser er inkl. moms</a:t>
            </a:r>
          </a:p>
          <a:p>
            <a:pPr marL="0" indent="0">
              <a:buNone/>
            </a:pPr>
            <a:r>
              <a:rPr lang="da-DK" dirty="0" smtClean="0"/>
              <a:t>SVU</a:t>
            </a:r>
            <a:r>
              <a:rPr lang="da-DK" dirty="0"/>
              <a:t>, Statens Voksen Uddannelse, kan søges optil 13 uger før undervisningsstart og udgør i tilskud pr. deltager pr. dag. kr. 509,40.  Der kan søges til de dage hvor den studerende har selvstudie, skriver eksamensprojekt og deltager i undervisning enten med fremmøde eller online.</a:t>
            </a:r>
          </a:p>
          <a:p>
            <a:pPr marL="0" indent="0">
              <a:buNone/>
            </a:pPr>
            <a:r>
              <a:rPr lang="da-DK" dirty="0" smtClean="0"/>
              <a:t> </a:t>
            </a:r>
          </a:p>
          <a:p>
            <a:pPr marL="0" indent="0">
              <a:buNone/>
            </a:pPr>
            <a:endParaRPr lang="da-DK" b="1" dirty="0" smtClean="0"/>
          </a:p>
          <a:p>
            <a:pPr marL="0" indent="0">
              <a:buNone/>
            </a:pPr>
            <a:endParaRPr lang="da-DK" b="1" dirty="0" smtClean="0"/>
          </a:p>
          <a:p>
            <a:pPr marL="0" indent="0">
              <a:buNone/>
            </a:pPr>
            <a:endParaRPr lang="da-DK" b="1" dirty="0"/>
          </a:p>
        </p:txBody>
      </p:sp>
      <p:sp>
        <p:nvSpPr>
          <p:cNvPr id="4" name="Titel 3"/>
          <p:cNvSpPr>
            <a:spLocks noGrp="1"/>
          </p:cNvSpPr>
          <p:nvPr>
            <p:ph type="title"/>
          </p:nvPr>
        </p:nvSpPr>
        <p:spPr>
          <a:xfrm>
            <a:off x="148390" y="188662"/>
            <a:ext cx="10515600" cy="613444"/>
          </a:xfrm>
        </p:spPr>
        <p:txBody>
          <a:bodyPr>
            <a:normAutofit fontScale="90000"/>
          </a:bodyPr>
          <a:lstStyle/>
          <a:p>
            <a:r>
              <a:rPr lang="da-DK" sz="4000" dirty="0" smtClean="0">
                <a:solidFill>
                  <a:srgbClr val="0070C0"/>
                </a:solidFill>
              </a:rPr>
              <a:t> </a:t>
            </a:r>
            <a:r>
              <a:rPr lang="da-DK" sz="4000" dirty="0">
                <a:solidFill>
                  <a:srgbClr val="0070C0"/>
                </a:solidFill>
              </a:rPr>
              <a:t>“Grundlæggende bestyrelsesansvar”, som er et valgfag fra Akademiuddannelsen i Ledelse (</a:t>
            </a:r>
            <a:r>
              <a:rPr lang="da-DK" sz="4000" dirty="0" smtClean="0">
                <a:solidFill>
                  <a:srgbClr val="0070C0"/>
                </a:solidFill>
              </a:rPr>
              <a:t>5 ECTS)</a:t>
            </a:r>
            <a:endParaRPr lang="da-DK" sz="4000" dirty="0">
              <a:solidFill>
                <a:srgbClr val="0070C0"/>
              </a:solidFill>
            </a:endParaRPr>
          </a:p>
        </p:txBody>
      </p:sp>
    </p:spTree>
    <p:extLst>
      <p:ext uri="{BB962C8B-B14F-4D97-AF65-F5344CB8AC3E}">
        <p14:creationId xmlns:p14="http://schemas.microsoft.com/office/powerpoint/2010/main" val="2614949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2926" y="365125"/>
            <a:ext cx="10515600" cy="1325563"/>
          </a:xfrm>
        </p:spPr>
        <p:txBody>
          <a:bodyPr/>
          <a:lstStyle/>
          <a:p>
            <a:r>
              <a:rPr lang="da-DK" dirty="0" smtClean="0">
                <a:solidFill>
                  <a:schemeClr val="accent1"/>
                </a:solidFill>
              </a:rPr>
              <a:t>Kalender forår &amp; efterår 2018 </a:t>
            </a:r>
            <a:endParaRPr lang="da-DK" dirty="0">
              <a:solidFill>
                <a:schemeClr val="accent1"/>
              </a:solidFill>
            </a:endParaRPr>
          </a:p>
        </p:txBody>
      </p:sp>
      <p:sp>
        <p:nvSpPr>
          <p:cNvPr id="3" name="Pladsholder til indhold 2"/>
          <p:cNvSpPr>
            <a:spLocks noGrp="1"/>
          </p:cNvSpPr>
          <p:nvPr>
            <p:ph idx="1"/>
          </p:nvPr>
        </p:nvSpPr>
        <p:spPr>
          <a:xfrm>
            <a:off x="236620" y="1838492"/>
            <a:ext cx="5374106" cy="4720306"/>
          </a:xfrm>
          <a:ln>
            <a:solidFill>
              <a:schemeClr val="accent1"/>
            </a:solidFill>
          </a:ln>
        </p:spPr>
        <p:txBody>
          <a:bodyPr>
            <a:normAutofit fontScale="92500" lnSpcReduction="10000"/>
          </a:bodyPr>
          <a:lstStyle/>
          <a:p>
            <a:pPr marL="0" indent="0">
              <a:buNone/>
            </a:pPr>
            <a:r>
              <a:rPr lang="da-DK" sz="2000" b="1" dirty="0" smtClean="0"/>
              <a:t>Aalborg kl. 9.00-16.00</a:t>
            </a:r>
          </a:p>
          <a:p>
            <a:r>
              <a:rPr lang="da-DK" sz="2000" dirty="0" smtClean="0"/>
              <a:t>Torsdag </a:t>
            </a:r>
            <a:r>
              <a:rPr lang="da-DK" sz="2000" dirty="0"/>
              <a:t>den 15. marts</a:t>
            </a:r>
          </a:p>
          <a:p>
            <a:r>
              <a:rPr lang="da-DK" sz="2000" dirty="0"/>
              <a:t>Torsdag den 22. marts</a:t>
            </a:r>
          </a:p>
          <a:p>
            <a:r>
              <a:rPr lang="da-DK" sz="2000" dirty="0"/>
              <a:t>Onsdag den 4. april </a:t>
            </a:r>
          </a:p>
          <a:p>
            <a:r>
              <a:rPr lang="da-DK" sz="2000" dirty="0"/>
              <a:t>Onsdag 11. April </a:t>
            </a:r>
          </a:p>
          <a:p>
            <a:r>
              <a:rPr lang="da-DK" sz="2000" dirty="0"/>
              <a:t>Eksamen den </a:t>
            </a:r>
            <a:r>
              <a:rPr lang="da-DK" sz="2000" dirty="0" smtClean="0"/>
              <a:t>17. april, 30 min. pr. pers.</a:t>
            </a:r>
          </a:p>
          <a:p>
            <a:endParaRPr lang="da-DK" sz="2000" dirty="0"/>
          </a:p>
          <a:p>
            <a:pPr marL="0" indent="0">
              <a:buNone/>
            </a:pPr>
            <a:r>
              <a:rPr lang="da-DK" sz="2000" dirty="0" smtClean="0"/>
              <a:t>Tilmelding sker hos Anja Sørensen </a:t>
            </a:r>
            <a:r>
              <a:rPr lang="da-DK" sz="2000" dirty="0" smtClean="0">
                <a:hlinkClick r:id="rId3"/>
              </a:rPr>
              <a:t>as@tradium.dk</a:t>
            </a:r>
            <a:r>
              <a:rPr lang="da-DK" sz="2000" dirty="0" smtClean="0"/>
              <a:t>  </a:t>
            </a:r>
          </a:p>
          <a:p>
            <a:pPr marL="0" indent="0">
              <a:buNone/>
            </a:pPr>
            <a:r>
              <a:rPr lang="da-DK" sz="2000" dirty="0" smtClean="0"/>
              <a:t>Senest den 1. marts 2018</a:t>
            </a:r>
          </a:p>
          <a:p>
            <a:pPr marL="0" indent="0">
              <a:buNone/>
            </a:pPr>
            <a:endParaRPr lang="da-DK" sz="2000" dirty="0"/>
          </a:p>
          <a:p>
            <a:pPr marL="0" indent="0">
              <a:buNone/>
            </a:pPr>
            <a:r>
              <a:rPr lang="da-DK" sz="2000" dirty="0" smtClean="0"/>
              <a:t>Spørgsmål til forløbet rettes til:</a:t>
            </a:r>
          </a:p>
          <a:p>
            <a:pPr marL="0" indent="0">
              <a:buNone/>
            </a:pPr>
            <a:r>
              <a:rPr lang="da-DK" sz="2000" dirty="0" smtClean="0"/>
              <a:t>Projektleder Trine Fage Krogh </a:t>
            </a:r>
            <a:r>
              <a:rPr lang="da-DK" sz="2000" dirty="0" smtClean="0">
                <a:hlinkClick r:id="rId4"/>
              </a:rPr>
              <a:t>tkr@tradium.dk</a:t>
            </a:r>
            <a:r>
              <a:rPr lang="da-DK" sz="2000" dirty="0" smtClean="0"/>
              <a:t> </a:t>
            </a:r>
          </a:p>
          <a:p>
            <a:pPr marL="0" indent="0">
              <a:buNone/>
            </a:pPr>
            <a:r>
              <a:rPr lang="da-DK" sz="2000" dirty="0"/>
              <a:t>Mobil 2128 7551</a:t>
            </a:r>
          </a:p>
          <a:p>
            <a:pPr marL="0" indent="0">
              <a:buNone/>
            </a:pPr>
            <a:endParaRPr lang="da-DK" sz="2000" dirty="0" smtClean="0"/>
          </a:p>
        </p:txBody>
      </p:sp>
      <p:sp>
        <p:nvSpPr>
          <p:cNvPr id="8" name="Pladsholder til indhold 2"/>
          <p:cNvSpPr txBox="1">
            <a:spLocks/>
          </p:cNvSpPr>
          <p:nvPr/>
        </p:nvSpPr>
        <p:spPr>
          <a:xfrm>
            <a:off x="5875420" y="1838492"/>
            <a:ext cx="5819274" cy="4720306"/>
          </a:xfrm>
          <a:prstGeom prst="rect">
            <a:avLst/>
          </a:prstGeom>
          <a:ln>
            <a:solidFill>
              <a:schemeClr val="accent1"/>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3800" b="1" dirty="0" smtClean="0"/>
              <a:t>Randers kl. 9.00-16.00</a:t>
            </a:r>
          </a:p>
          <a:p>
            <a:r>
              <a:rPr lang="da-DK" sz="3800" dirty="0" smtClean="0"/>
              <a:t>Torsdag den 25. oktober</a:t>
            </a:r>
          </a:p>
          <a:p>
            <a:r>
              <a:rPr lang="da-DK" sz="3800" dirty="0" smtClean="0"/>
              <a:t>Torsdag den 1. november</a:t>
            </a:r>
          </a:p>
          <a:p>
            <a:r>
              <a:rPr lang="da-DK" sz="3800" dirty="0" smtClean="0"/>
              <a:t>Onsdag den 7. november</a:t>
            </a:r>
          </a:p>
          <a:p>
            <a:r>
              <a:rPr lang="da-DK" sz="3800" dirty="0" smtClean="0"/>
              <a:t>Onsdag den 14. november </a:t>
            </a:r>
          </a:p>
          <a:p>
            <a:pPr lvl="0"/>
            <a:r>
              <a:rPr lang="da-DK" sz="3800" dirty="0" smtClean="0"/>
              <a:t>Eksamen den 27. november, </a:t>
            </a:r>
            <a:r>
              <a:rPr lang="da-DK" sz="3800" dirty="0">
                <a:solidFill>
                  <a:prstClr val="black"/>
                </a:solidFill>
              </a:rPr>
              <a:t>30 min. pr. pers</a:t>
            </a:r>
            <a:r>
              <a:rPr lang="da-DK" sz="3800" dirty="0" smtClean="0">
                <a:solidFill>
                  <a:prstClr val="black"/>
                </a:solidFill>
              </a:rPr>
              <a:t>.</a:t>
            </a:r>
          </a:p>
          <a:p>
            <a:pPr lvl="0"/>
            <a:endParaRPr lang="da-DK" sz="3800" dirty="0" smtClean="0"/>
          </a:p>
          <a:p>
            <a:pPr marL="0" indent="0">
              <a:buNone/>
            </a:pPr>
            <a:r>
              <a:rPr lang="da-DK" sz="3800" dirty="0"/>
              <a:t>Tilmelding sker hos Anja Sørensen </a:t>
            </a:r>
            <a:r>
              <a:rPr lang="da-DK" sz="3800" dirty="0" smtClean="0">
                <a:hlinkClick r:id="rId3"/>
              </a:rPr>
              <a:t>as@tradium.dk</a:t>
            </a:r>
            <a:endParaRPr lang="da-DK" sz="3800" dirty="0" smtClean="0"/>
          </a:p>
          <a:p>
            <a:pPr marL="0" indent="0">
              <a:buNone/>
            </a:pPr>
            <a:r>
              <a:rPr lang="da-DK" sz="3800" dirty="0" smtClean="0"/>
              <a:t> Senest </a:t>
            </a:r>
            <a:r>
              <a:rPr lang="da-DK" sz="3800" dirty="0"/>
              <a:t>den </a:t>
            </a:r>
            <a:r>
              <a:rPr lang="da-DK" sz="3800" dirty="0" smtClean="0"/>
              <a:t>10. oktober </a:t>
            </a:r>
            <a:r>
              <a:rPr lang="da-DK" sz="3800" dirty="0"/>
              <a:t>2018</a:t>
            </a:r>
          </a:p>
          <a:p>
            <a:pPr marL="0" indent="0">
              <a:buNone/>
            </a:pPr>
            <a:endParaRPr lang="da-DK" sz="3800" dirty="0" smtClean="0"/>
          </a:p>
          <a:p>
            <a:pPr marL="0" indent="0">
              <a:buNone/>
            </a:pPr>
            <a:r>
              <a:rPr lang="da-DK" sz="3800" dirty="0" smtClean="0"/>
              <a:t>Spørgsmål </a:t>
            </a:r>
            <a:r>
              <a:rPr lang="da-DK" sz="3800" dirty="0"/>
              <a:t>til forløbet rettes til:</a:t>
            </a:r>
          </a:p>
          <a:p>
            <a:pPr marL="0" indent="0">
              <a:buNone/>
            </a:pPr>
            <a:r>
              <a:rPr lang="da-DK" sz="3800" dirty="0"/>
              <a:t>Projektleder Trine Fage Krogh </a:t>
            </a:r>
            <a:r>
              <a:rPr lang="da-DK" sz="3800" dirty="0" smtClean="0">
                <a:hlinkClick r:id="rId4"/>
              </a:rPr>
              <a:t>tkr@tradium.dk</a:t>
            </a:r>
            <a:endParaRPr lang="da-DK" sz="3800" dirty="0"/>
          </a:p>
          <a:p>
            <a:pPr marL="0" indent="0">
              <a:buNone/>
            </a:pPr>
            <a:r>
              <a:rPr lang="da-DK" sz="3800" dirty="0"/>
              <a:t>Mobil 2128 7551</a:t>
            </a:r>
          </a:p>
          <a:p>
            <a:pPr marL="0" indent="0">
              <a:buNone/>
            </a:pPr>
            <a:endParaRPr lang="da-DK" dirty="0" smtClean="0"/>
          </a:p>
          <a:p>
            <a:pPr marL="0" indent="0">
              <a:buNone/>
            </a:pPr>
            <a:r>
              <a:rPr lang="da-DK" dirty="0" smtClean="0"/>
              <a:t> </a:t>
            </a:r>
          </a:p>
          <a:p>
            <a:endParaRPr lang="da-DK" dirty="0"/>
          </a:p>
        </p:txBody>
      </p:sp>
    </p:spTree>
    <p:extLst>
      <p:ext uri="{BB962C8B-B14F-4D97-AF65-F5344CB8AC3E}">
        <p14:creationId xmlns:p14="http://schemas.microsoft.com/office/powerpoint/2010/main" val="349112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1556</Words>
  <Application>Microsoft Office PowerPoint</Application>
  <PresentationFormat>Brugerdefineret</PresentationFormat>
  <Paragraphs>239</Paragraphs>
  <Slides>19</Slides>
  <Notes>14</Notes>
  <HiddenSlides>0</HiddenSlides>
  <MMClips>0</MMClips>
  <ScaleCrop>false</ScaleCrop>
  <HeadingPairs>
    <vt:vector size="4" baseType="variant">
      <vt:variant>
        <vt:lpstr>Tema</vt:lpstr>
      </vt:variant>
      <vt:variant>
        <vt:i4>1</vt:i4>
      </vt:variant>
      <vt:variant>
        <vt:lpstr>Diastitler</vt:lpstr>
      </vt:variant>
      <vt:variant>
        <vt:i4>19</vt:i4>
      </vt:variant>
    </vt:vector>
  </HeadingPairs>
  <TitlesOfParts>
    <vt:vector size="20" baseType="lpstr">
      <vt:lpstr>Office-tema</vt:lpstr>
      <vt:lpstr>Rotary Akademiuddannelse i Ledelse  Menneskelig og faglig udvikling på tværs af faggrænser og niveau</vt:lpstr>
      <vt:lpstr>Skræddersyet Rotary Akademiuddannelse i Ledelse </vt:lpstr>
      <vt:lpstr>Om akademiuddannelser generelt </vt:lpstr>
      <vt:lpstr> Rotary Akademiuddannelse i Ledelse </vt:lpstr>
      <vt:lpstr>PowerPoint-præsentation</vt:lpstr>
      <vt:lpstr>Rotary Bestyrelsesuddannelse   Menneskelig og faglig udvikling på tværs af faggrænser og niveau</vt:lpstr>
      <vt:lpstr> Rotary Bestyrelsesuddannelse  Målgruppe &amp; formål</vt:lpstr>
      <vt:lpstr> “Grundlæggende bestyrelsesansvar”, som er et valgfag fra Akademiuddannelsen i Ledelse (5 ECTS)</vt:lpstr>
      <vt:lpstr>Kalender forår &amp; efterår 2018 </vt:lpstr>
      <vt:lpstr>Rotary Bestyrelsesuddannelse  Seminar 1   Bestyrelsens etablering og ledelse  </vt:lpstr>
      <vt:lpstr>Rotary Bestyrelsesuddannelse  Seminar 2   Strategiarbejde i bestyrelsen  </vt:lpstr>
      <vt:lpstr>Rotary Bestyrelsesuddannelse  Seminar 3   Bestyrelsens forretningsforståelse</vt:lpstr>
      <vt:lpstr>Rotary Bestyrelsesuddannelse  Seminar  4  Den professionelle bestyrelse</vt:lpstr>
      <vt:lpstr> </vt:lpstr>
      <vt:lpstr>PowerPoint-præsentation</vt:lpstr>
      <vt:lpstr>Akademifaget Det Strategiske Lederskab   (10 ECTS) </vt:lpstr>
      <vt:lpstr>Akademifaget Det Strategiske Lederskab (10 ECTS) </vt:lpstr>
      <vt:lpstr>Kalender forår 2019</vt:lpstr>
      <vt:lpstr>PowerPoint-præsentation</vt:lpstr>
    </vt:vector>
  </TitlesOfParts>
  <Company>IT Center Nord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Trine Fage Krogh</dc:creator>
  <cp:lastModifiedBy>Jens Otto Kjær Hansen</cp:lastModifiedBy>
  <cp:revision>69</cp:revision>
  <cp:lastPrinted>2017-08-21T10:43:53Z</cp:lastPrinted>
  <dcterms:created xsi:type="dcterms:W3CDTF">2017-05-31T07:11:01Z</dcterms:created>
  <dcterms:modified xsi:type="dcterms:W3CDTF">2017-11-26T16:19:55Z</dcterms:modified>
</cp:coreProperties>
</file>